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2" r:id="rId4"/>
  </p:sldMasterIdLst>
  <p:notesMasterIdLst>
    <p:notesMasterId r:id="rId78"/>
  </p:notesMasterIdLst>
  <p:handoutMasterIdLst>
    <p:handoutMasterId r:id="rId79"/>
  </p:handoutMasterIdLst>
  <p:sldIdLst>
    <p:sldId id="261" r:id="rId5"/>
    <p:sldId id="265" r:id="rId6"/>
    <p:sldId id="277" r:id="rId7"/>
    <p:sldId id="304" r:id="rId8"/>
    <p:sldId id="276" r:id="rId9"/>
    <p:sldId id="278" r:id="rId10"/>
    <p:sldId id="305" r:id="rId11"/>
    <p:sldId id="279" r:id="rId12"/>
    <p:sldId id="280" r:id="rId13"/>
    <p:sldId id="306" r:id="rId14"/>
    <p:sldId id="281" r:id="rId15"/>
    <p:sldId id="282" r:id="rId16"/>
    <p:sldId id="307" r:id="rId17"/>
    <p:sldId id="309" r:id="rId18"/>
    <p:sldId id="310" r:id="rId19"/>
    <p:sldId id="311" r:id="rId20"/>
    <p:sldId id="312" r:id="rId21"/>
    <p:sldId id="283" r:id="rId22"/>
    <p:sldId id="320" r:id="rId23"/>
    <p:sldId id="288" r:id="rId24"/>
    <p:sldId id="285" r:id="rId25"/>
    <p:sldId id="313" r:id="rId26"/>
    <p:sldId id="286" r:id="rId27"/>
    <p:sldId id="321" r:id="rId28"/>
    <p:sldId id="322" r:id="rId29"/>
    <p:sldId id="290" r:id="rId30"/>
    <p:sldId id="317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6" r:id="rId44"/>
    <p:sldId id="337" r:id="rId45"/>
    <p:sldId id="335" r:id="rId46"/>
    <p:sldId id="340" r:id="rId47"/>
    <p:sldId id="338" r:id="rId48"/>
    <p:sldId id="339" r:id="rId49"/>
    <p:sldId id="341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0" r:id="rId58"/>
    <p:sldId id="291" r:id="rId59"/>
    <p:sldId id="292" r:id="rId60"/>
    <p:sldId id="314" r:id="rId61"/>
    <p:sldId id="293" r:id="rId62"/>
    <p:sldId id="315" r:id="rId63"/>
    <p:sldId id="294" r:id="rId64"/>
    <p:sldId id="318" r:id="rId65"/>
    <p:sldId id="271" r:id="rId66"/>
    <p:sldId id="297" r:id="rId67"/>
    <p:sldId id="298" r:id="rId68"/>
    <p:sldId id="299" r:id="rId69"/>
    <p:sldId id="295" r:id="rId70"/>
    <p:sldId id="319" r:id="rId71"/>
    <p:sldId id="296" r:id="rId72"/>
    <p:sldId id="300" r:id="rId73"/>
    <p:sldId id="301" r:id="rId74"/>
    <p:sldId id="302" r:id="rId75"/>
    <p:sldId id="316" r:id="rId76"/>
    <p:sldId id="303" r:id="rId77"/>
  </p:sldIdLst>
  <p:sldSz cx="12192000" cy="6858000"/>
  <p:notesSz cx="6858000" cy="9144000"/>
  <p:embeddedFontLst>
    <p:embeddedFont>
      <p:font typeface="Bariol Bold" panose="02000506040000020003" charset="0"/>
      <p:bold r:id="rId80"/>
      <p:boldItalic r:id="rId81"/>
    </p:embeddedFont>
    <p:embeddedFont>
      <p:font typeface="Bariol Regular" panose="02000506040000020003" charset="0"/>
      <p:regular r:id="rId82"/>
      <p:italic r:id="rId83"/>
    </p:embeddedFont>
    <p:embeddedFont>
      <p:font typeface="Calibri" panose="020F0502020204030204" pitchFamily="34" charset="0"/>
      <p:regular r:id="rId84"/>
      <p:bold r:id="rId85"/>
      <p:italic r:id="rId86"/>
      <p:boldItalic r:id="rId87"/>
    </p:embeddedFont>
    <p:embeddedFont>
      <p:font typeface="Comic Sans MS" panose="030F0702030302020204" pitchFamily="66" charset="0"/>
      <p:regular r:id="rId88"/>
      <p:bold r:id="rId89"/>
      <p:italic r:id="rId90"/>
      <p:boldItalic r:id="rId91"/>
    </p:embeddedFont>
    <p:embeddedFont>
      <p:font typeface="Consolas" panose="020B0609020204030204" pitchFamily="49" charset="0"/>
      <p:regular r:id="rId92"/>
      <p:bold r:id="rId93"/>
      <p:italic r:id="rId94"/>
      <p:boldItalic r:id="rId95"/>
    </p:embeddedFont>
    <p:embeddedFont>
      <p:font typeface="Garamond" panose="02020404030301010803" pitchFamily="18" charset="0"/>
      <p:regular r:id="rId96"/>
      <p:bold r:id="rId97"/>
      <p:italic r:id="rId98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3F4D"/>
    <a:srgbClr val="7700D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2" autoAdjust="0"/>
    <p:restoredTop sz="94627" autoAdjust="0"/>
  </p:normalViewPr>
  <p:slideViewPr>
    <p:cSldViewPr snapToGrid="0">
      <p:cViewPr varScale="1">
        <p:scale>
          <a:sx n="96" d="100"/>
          <a:sy n="96" d="100"/>
        </p:scale>
        <p:origin x="554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font" Target="fonts/font5.fntdata"/><Relationship Id="rId89" Type="http://schemas.openxmlformats.org/officeDocument/2006/relationships/font" Target="fonts/font10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handoutMaster" Target="handoutMasters/handoutMaster1.xml"/><Relationship Id="rId102" Type="http://schemas.openxmlformats.org/officeDocument/2006/relationships/tableStyles" Target="tableStyles.xml"/><Relationship Id="rId5" Type="http://schemas.openxmlformats.org/officeDocument/2006/relationships/slide" Target="slides/slide1.xml"/><Relationship Id="rId90" Type="http://schemas.openxmlformats.org/officeDocument/2006/relationships/font" Target="fonts/font11.fntdata"/><Relationship Id="rId95" Type="http://schemas.openxmlformats.org/officeDocument/2006/relationships/font" Target="fonts/font16.fntdata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font" Target="fonts/font1.fntdata"/><Relationship Id="rId85" Type="http://schemas.openxmlformats.org/officeDocument/2006/relationships/font" Target="fonts/font6.fntdata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font" Target="fonts/font4.fntdata"/><Relationship Id="rId88" Type="http://schemas.openxmlformats.org/officeDocument/2006/relationships/font" Target="fonts/font9.fntdata"/><Relationship Id="rId91" Type="http://schemas.openxmlformats.org/officeDocument/2006/relationships/font" Target="fonts/font12.fntdata"/><Relationship Id="rId96" Type="http://schemas.openxmlformats.org/officeDocument/2006/relationships/font" Target="fonts/font1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notesMaster" Target="notesMasters/notesMaster1.xml"/><Relationship Id="rId81" Type="http://schemas.openxmlformats.org/officeDocument/2006/relationships/font" Target="fonts/font2.fntdata"/><Relationship Id="rId86" Type="http://schemas.openxmlformats.org/officeDocument/2006/relationships/font" Target="fonts/font7.fntdata"/><Relationship Id="rId94" Type="http://schemas.openxmlformats.org/officeDocument/2006/relationships/font" Target="fonts/font15.fntdata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font" Target="fonts/font18.fntdata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font" Target="fonts/font13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font" Target="fonts/font8.fntdata"/><Relationship Id="rId61" Type="http://schemas.openxmlformats.org/officeDocument/2006/relationships/slide" Target="slides/slide57.xml"/><Relationship Id="rId82" Type="http://schemas.openxmlformats.org/officeDocument/2006/relationships/font" Target="fonts/font3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font" Target="fonts/font14.fntdata"/><Relationship Id="rId98" Type="http://schemas.openxmlformats.org/officeDocument/2006/relationships/font" Target="fonts/font19.fntdata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Bariol Regular" panose="02000506040000020003" charset="0"/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36814-1912-4F79-ADF7-7CCAF109BC97}" type="datetimeFigureOut">
              <a:rPr lang="en-US" smtClean="0">
                <a:latin typeface="Bariol Regular" panose="02000506040000020003" charset="0"/>
              </a:rPr>
              <a:t>12/14/2024</a:t>
            </a:fld>
            <a:endParaRPr lang="en-US" dirty="0">
              <a:latin typeface="Bariol Regular" panose="02000506040000020003" charset="0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Bariol Regular" panose="02000506040000020003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FDF69-62BE-4BE4-8010-F1C79DE292E3}" type="slidenum">
              <a:rPr lang="en-US" smtClean="0">
                <a:latin typeface="Bariol Regular" panose="02000506040000020003" charset="0"/>
              </a:rPr>
              <a:t>‹#›</a:t>
            </a:fld>
            <a:endParaRPr lang="en-US">
              <a:latin typeface="Bariol Regular" panose="020005060400000200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134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ariol Regular" panose="02000506040000020003" pitchFamily="2" charset="0"/>
              </a:defRPr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ariol Regular" panose="02000506040000020003" pitchFamily="2" charset="0"/>
              </a:defRPr>
            </a:lvl1pPr>
          </a:lstStyle>
          <a:p>
            <a:fld id="{0B6B7ABC-4FA2-4CA4-863F-4FC3DD35C884}" type="datetimeFigureOut">
              <a:rPr lang="hu-HU" smtClean="0"/>
              <a:pPr/>
              <a:t>2024. 12. 14.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ariol Regular" panose="02000506040000020003" pitchFamily="2" charset="0"/>
              </a:defRPr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ariol Regular" panose="02000506040000020003" pitchFamily="2" charset="0"/>
              </a:defRPr>
            </a:lvl1pPr>
          </a:lstStyle>
          <a:p>
            <a:fld id="{2EAF530E-81E2-4680-8A77-79CE364656C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1717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Bariol Regular" panose="02000506040000020003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Bariol Regular" panose="02000506040000020003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Bariol Regular" panose="02000506040000020003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Bariol Regular" panose="02000506040000020003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Bariol Regular" panose="02000506040000020003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764DE79-268F-4C1A-8933-263129D2AF90}" type="datetimeFigureOut">
              <a:rPr lang="en-US" smtClean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204649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328205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90515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023519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6339825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351259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12105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353603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425814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 userDrawn="1"/>
        </p:nvSpPr>
        <p:spPr bwMode="auto">
          <a:xfrm>
            <a:off x="4729655" y="0"/>
            <a:ext cx="76725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Tx/>
              <a:buNone/>
              <a:tabLst/>
            </a:pPr>
            <a:endParaRPr kumimoji="0" lang="hu-H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iol Regular" panose="02000506040000020003" pitchFamily="2" charset="0"/>
            </a:endParaRPr>
          </a:p>
        </p:txBody>
      </p:sp>
      <p:sp>
        <p:nvSpPr>
          <p:cNvPr id="10" name="Téglalap 9"/>
          <p:cNvSpPr/>
          <p:nvPr userDrawn="1"/>
        </p:nvSpPr>
        <p:spPr bwMode="auto">
          <a:xfrm>
            <a:off x="2" y="0"/>
            <a:ext cx="4729653" cy="6858000"/>
          </a:xfrm>
          <a:prstGeom prst="rect">
            <a:avLst/>
          </a:prstGeom>
          <a:gradFill>
            <a:gsLst>
              <a:gs pos="0">
                <a:srgbClr val="C81426"/>
              </a:gs>
              <a:gs pos="100000">
                <a:srgbClr val="910B26"/>
              </a:gs>
            </a:gsLst>
            <a:lin ang="0" scaled="0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Tx/>
              <a:buNone/>
              <a:tabLst/>
            </a:pPr>
            <a:endParaRPr kumimoji="0" lang="hu-H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iol Regular" panose="02000506040000020003" pitchFamily="2" charset="0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2" hasCustomPrompt="1"/>
          </p:nvPr>
        </p:nvSpPr>
        <p:spPr>
          <a:xfrm>
            <a:off x="5464797" y="1297483"/>
            <a:ext cx="5458956" cy="43465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Első fejezet</a:t>
            </a:r>
          </a:p>
          <a:p>
            <a:pPr lvl="0"/>
            <a:r>
              <a:rPr lang="hu-HU" dirty="0"/>
              <a:t>Második fejezet</a:t>
            </a:r>
          </a:p>
          <a:p>
            <a:pPr lvl="0"/>
            <a:r>
              <a:rPr lang="hu-HU" dirty="0"/>
              <a:t>Harmadik fejezet</a:t>
            </a:r>
          </a:p>
          <a:p>
            <a:pPr lvl="0"/>
            <a:r>
              <a:rPr lang="hu-HU" dirty="0"/>
              <a:t>Negyedik fejezet</a:t>
            </a:r>
          </a:p>
          <a:p>
            <a:pPr lvl="0"/>
            <a:r>
              <a:rPr lang="hu-HU" dirty="0"/>
              <a:t>Ötödik fejezet</a:t>
            </a:r>
          </a:p>
        </p:txBody>
      </p:sp>
      <p:sp>
        <p:nvSpPr>
          <p:cNvPr id="11" name="Szövegdoboz 10"/>
          <p:cNvSpPr txBox="1"/>
          <p:nvPr userDrawn="1"/>
        </p:nvSpPr>
        <p:spPr>
          <a:xfrm>
            <a:off x="728133" y="120870"/>
            <a:ext cx="10195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bg1"/>
                </a:solidFill>
              </a:rPr>
              <a:t>Tartalom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75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ejezet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 bwMode="auto">
          <a:xfrm>
            <a:off x="0" y="3674076"/>
            <a:ext cx="12192000" cy="3183924"/>
          </a:xfrm>
          <a:prstGeom prst="rect">
            <a:avLst/>
          </a:prstGeom>
          <a:gradFill>
            <a:gsLst>
              <a:gs pos="0">
                <a:srgbClr val="C81426"/>
              </a:gs>
              <a:gs pos="100000">
                <a:srgbClr val="910B26"/>
              </a:gs>
            </a:gsLst>
            <a:lin ang="0" scaled="0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Tx/>
              <a:buNone/>
              <a:tabLst/>
            </a:pPr>
            <a:endParaRPr kumimoji="0" lang="hu-H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iol Regular" panose="02000506040000020003" pitchFamily="2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20584" y="1882115"/>
            <a:ext cx="10972800" cy="1768320"/>
          </a:xfrm>
        </p:spPr>
        <p:txBody>
          <a:bodyPr lIns="0" rIns="0" anchor="b" anchorCtr="0">
            <a:normAutofit/>
          </a:bodyPr>
          <a:lstStyle>
            <a:lvl1pPr>
              <a:defRPr sz="4800" baseline="0"/>
            </a:lvl1pPr>
          </a:lstStyle>
          <a:p>
            <a:r>
              <a:rPr lang="hu-HU" dirty="0"/>
              <a:t>Fejezetcím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0584" y="3671115"/>
            <a:ext cx="10972800" cy="1260000"/>
          </a:xfrm>
        </p:spPr>
        <p:txBody>
          <a:bodyPr lIns="0">
            <a:normAutofit/>
          </a:bodyPr>
          <a:lstStyle>
            <a:lvl1pPr marL="0" indent="0" algn="l">
              <a:buNone/>
              <a:defRPr sz="3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Fejezet alcím</a:t>
            </a:r>
            <a:endParaRPr lang="en-US" dirty="0"/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958" y="6413863"/>
            <a:ext cx="1148301" cy="30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1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0527390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ál (Hierarchiku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Tartalom helye 7"/>
          <p:cNvSpPr>
            <a:spLocks noGrp="1"/>
          </p:cNvSpPr>
          <p:nvPr>
            <p:ph sz="quarter" idx="12"/>
          </p:nvPr>
        </p:nvSpPr>
        <p:spPr>
          <a:xfrm>
            <a:off x="609600" y="1051200"/>
            <a:ext cx="10972800" cy="51588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/>
            </a:lvl1pPr>
            <a:lvl2pPr marL="469800" indent="0">
              <a:lnSpc>
                <a:spcPct val="100000"/>
              </a:lnSpc>
              <a:spcBef>
                <a:spcPts val="400"/>
              </a:spcBef>
              <a:buSzPct val="100000"/>
              <a:buFont typeface="Bariol Regular" panose="02000506040000020003" pitchFamily="2" charset="0"/>
              <a:buNone/>
              <a:defRPr/>
            </a:lvl2pPr>
            <a:lvl3pPr marL="964800" indent="0">
              <a:lnSpc>
                <a:spcPct val="100000"/>
              </a:lnSpc>
              <a:spcBef>
                <a:spcPts val="400"/>
              </a:spcBef>
              <a:buSzPct val="100000"/>
              <a:buFont typeface="Bariol Regular" panose="02000506040000020003" pitchFamily="2" charset="0"/>
              <a:buNone/>
              <a:defRPr/>
            </a:lvl3pPr>
            <a:lvl4pPr marL="1407600" indent="0">
              <a:lnSpc>
                <a:spcPct val="100000"/>
              </a:lnSpc>
              <a:spcBef>
                <a:spcPts val="350"/>
              </a:spcBef>
              <a:buFont typeface="Arial" panose="020B0604020202020204" pitchFamily="34" charset="0"/>
              <a:buNone/>
              <a:defRPr/>
            </a:lvl4pPr>
            <a:lvl5pPr marL="1864800" indent="0">
              <a:lnSpc>
                <a:spcPct val="100000"/>
              </a:lnSpc>
              <a:spcBef>
                <a:spcPts val="35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861106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mál (felsorolá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Tartalom helye 7"/>
          <p:cNvSpPr>
            <a:spLocks noGrp="1"/>
          </p:cNvSpPr>
          <p:nvPr>
            <p:ph sz="quarter" idx="12"/>
          </p:nvPr>
        </p:nvSpPr>
        <p:spPr>
          <a:xfrm>
            <a:off x="609600" y="1051200"/>
            <a:ext cx="10972800" cy="51588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 marL="685800" indent="-216000">
              <a:lnSpc>
                <a:spcPct val="100000"/>
              </a:lnSpc>
              <a:spcBef>
                <a:spcPts val="400"/>
              </a:spcBef>
              <a:buSzPct val="100000"/>
              <a:buFont typeface="Bariol Regular" panose="02000506040000020003" pitchFamily="2" charset="0"/>
              <a:buChar char="&gt;"/>
              <a:defRPr/>
            </a:lvl2pPr>
            <a:lvl3pPr marL="1180800" indent="-216000">
              <a:lnSpc>
                <a:spcPct val="100000"/>
              </a:lnSpc>
              <a:spcBef>
                <a:spcPts val="400"/>
              </a:spcBef>
              <a:buSzPct val="100000"/>
              <a:buFont typeface="Bariol Regular" panose="02000506040000020003" pitchFamily="2" charset="0"/>
              <a:buChar char="–"/>
              <a:defRPr/>
            </a:lvl3pPr>
            <a:lvl4pPr marL="1566000" indent="-158400">
              <a:lnSpc>
                <a:spcPct val="100000"/>
              </a:lnSpc>
              <a:spcBef>
                <a:spcPts val="350"/>
              </a:spcBef>
              <a:buFont typeface="Arial" panose="020B0604020202020204" pitchFamily="34" charset="0"/>
              <a:buChar char="•"/>
              <a:defRPr/>
            </a:lvl4pPr>
            <a:lvl5pPr marL="2023200" indent="-158400">
              <a:lnSpc>
                <a:spcPct val="100000"/>
              </a:lnSpc>
              <a:spcBef>
                <a:spcPts val="35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822305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ét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Tartalom helye 7"/>
          <p:cNvSpPr>
            <a:spLocks noGrp="1"/>
          </p:cNvSpPr>
          <p:nvPr>
            <p:ph sz="quarter" idx="12"/>
          </p:nvPr>
        </p:nvSpPr>
        <p:spPr>
          <a:xfrm>
            <a:off x="609599" y="1051200"/>
            <a:ext cx="5346264" cy="51588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 marL="685800" indent="-216000">
              <a:lnSpc>
                <a:spcPct val="100000"/>
              </a:lnSpc>
              <a:spcBef>
                <a:spcPts val="400"/>
              </a:spcBef>
              <a:buSzPct val="100000"/>
              <a:buFont typeface="Bariol Regular" panose="02000506040000020003" pitchFamily="2" charset="0"/>
              <a:buChar char="&gt;"/>
              <a:defRPr/>
            </a:lvl2pPr>
            <a:lvl3pPr marL="1180800" indent="-216000">
              <a:lnSpc>
                <a:spcPct val="100000"/>
              </a:lnSpc>
              <a:spcBef>
                <a:spcPts val="400"/>
              </a:spcBef>
              <a:buSzPct val="100000"/>
              <a:buFont typeface="Bariol Regular" panose="02000506040000020003" pitchFamily="2" charset="0"/>
              <a:buChar char="–"/>
              <a:defRPr/>
            </a:lvl3pPr>
            <a:lvl4pPr marL="1566000" indent="-158400">
              <a:lnSpc>
                <a:spcPct val="100000"/>
              </a:lnSpc>
              <a:spcBef>
                <a:spcPts val="350"/>
              </a:spcBef>
              <a:buFont typeface="Arial" panose="020B0604020202020204" pitchFamily="34" charset="0"/>
              <a:buChar char="•"/>
              <a:defRPr/>
            </a:lvl4pPr>
            <a:lvl5pPr marL="2023200" indent="-158400">
              <a:lnSpc>
                <a:spcPct val="100000"/>
              </a:lnSpc>
              <a:spcBef>
                <a:spcPts val="35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8" name="Tartalom helye 7"/>
          <p:cNvSpPr>
            <a:spLocks noGrp="1"/>
          </p:cNvSpPr>
          <p:nvPr>
            <p:ph sz="quarter" idx="13"/>
          </p:nvPr>
        </p:nvSpPr>
        <p:spPr>
          <a:xfrm>
            <a:off x="6236136" y="1051200"/>
            <a:ext cx="5346264" cy="51588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 marL="685800" indent="-216000">
              <a:lnSpc>
                <a:spcPct val="100000"/>
              </a:lnSpc>
              <a:spcBef>
                <a:spcPts val="400"/>
              </a:spcBef>
              <a:buSzPct val="100000"/>
              <a:buFont typeface="Bariol Regular" panose="02000506040000020003" pitchFamily="2" charset="0"/>
              <a:buChar char="&gt;"/>
              <a:defRPr/>
            </a:lvl2pPr>
            <a:lvl3pPr marL="1180800" indent="-216000">
              <a:lnSpc>
                <a:spcPct val="100000"/>
              </a:lnSpc>
              <a:spcBef>
                <a:spcPts val="400"/>
              </a:spcBef>
              <a:buSzPct val="100000"/>
              <a:buFont typeface="Bariol Regular" panose="02000506040000020003" pitchFamily="2" charset="0"/>
              <a:buChar char="–"/>
              <a:defRPr/>
            </a:lvl3pPr>
            <a:lvl4pPr marL="1566000" indent="-158400">
              <a:lnSpc>
                <a:spcPct val="100000"/>
              </a:lnSpc>
              <a:spcBef>
                <a:spcPts val="350"/>
              </a:spcBef>
              <a:buFont typeface="Arial" panose="020B0604020202020204" pitchFamily="34" charset="0"/>
              <a:buChar char="•"/>
              <a:defRPr/>
            </a:lvl4pPr>
            <a:lvl5pPr marL="2023200" indent="-158400">
              <a:lnSpc>
                <a:spcPct val="100000"/>
              </a:lnSpc>
              <a:spcBef>
                <a:spcPts val="35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493833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ér hasáb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Tartalom helye 7"/>
          <p:cNvSpPr>
            <a:spLocks noGrp="1"/>
          </p:cNvSpPr>
          <p:nvPr>
            <p:ph sz="quarter" idx="12"/>
          </p:nvPr>
        </p:nvSpPr>
        <p:spPr>
          <a:xfrm>
            <a:off x="609599" y="1051200"/>
            <a:ext cx="3321271" cy="51588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 marL="685800" indent="-216000">
              <a:lnSpc>
                <a:spcPct val="100000"/>
              </a:lnSpc>
              <a:spcBef>
                <a:spcPts val="400"/>
              </a:spcBef>
              <a:buSzPct val="100000"/>
              <a:buFont typeface="Bariol Regular" panose="02000506040000020003" pitchFamily="2" charset="0"/>
              <a:buChar char="&gt;"/>
              <a:defRPr/>
            </a:lvl2pPr>
            <a:lvl3pPr marL="1180800" indent="-216000">
              <a:lnSpc>
                <a:spcPct val="100000"/>
              </a:lnSpc>
              <a:spcBef>
                <a:spcPts val="400"/>
              </a:spcBef>
              <a:buSzPct val="100000"/>
              <a:buFont typeface="Bariol Regular" panose="02000506040000020003" pitchFamily="2" charset="0"/>
              <a:buChar char="–"/>
              <a:defRPr/>
            </a:lvl3pPr>
            <a:lvl4pPr marL="1566000" indent="-158400">
              <a:lnSpc>
                <a:spcPct val="100000"/>
              </a:lnSpc>
              <a:spcBef>
                <a:spcPts val="350"/>
              </a:spcBef>
              <a:buFont typeface="Arial" panose="020B0604020202020204" pitchFamily="34" charset="0"/>
              <a:buChar char="•"/>
              <a:defRPr/>
            </a:lvl4pPr>
            <a:lvl5pPr marL="2023200" indent="-158400">
              <a:lnSpc>
                <a:spcPct val="100000"/>
              </a:lnSpc>
              <a:spcBef>
                <a:spcPts val="35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6" name="Tartalom helye 7"/>
          <p:cNvSpPr>
            <a:spLocks noGrp="1"/>
          </p:cNvSpPr>
          <p:nvPr>
            <p:ph sz="quarter" idx="13"/>
          </p:nvPr>
        </p:nvSpPr>
        <p:spPr>
          <a:xfrm>
            <a:off x="4218153" y="1051200"/>
            <a:ext cx="7364247" cy="51588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 marL="685800" indent="-216000">
              <a:lnSpc>
                <a:spcPct val="100000"/>
              </a:lnSpc>
              <a:spcBef>
                <a:spcPts val="400"/>
              </a:spcBef>
              <a:buSzPct val="100000"/>
              <a:buFont typeface="Bariol Regular" panose="02000506040000020003" pitchFamily="2" charset="0"/>
              <a:buChar char="&gt;"/>
              <a:defRPr/>
            </a:lvl2pPr>
            <a:lvl3pPr marL="1180800" indent="-216000">
              <a:lnSpc>
                <a:spcPct val="100000"/>
              </a:lnSpc>
              <a:spcBef>
                <a:spcPts val="400"/>
              </a:spcBef>
              <a:buSzPct val="100000"/>
              <a:buFont typeface="Bariol Regular" panose="02000506040000020003" pitchFamily="2" charset="0"/>
              <a:buChar char="–"/>
              <a:defRPr/>
            </a:lvl3pPr>
            <a:lvl4pPr marL="1566000" indent="-158400">
              <a:lnSpc>
                <a:spcPct val="100000"/>
              </a:lnSpc>
              <a:spcBef>
                <a:spcPts val="350"/>
              </a:spcBef>
              <a:buFont typeface="Arial" panose="020B0604020202020204" pitchFamily="34" charset="0"/>
              <a:buChar char="•"/>
              <a:defRPr/>
            </a:lvl4pPr>
            <a:lvl5pPr marL="2023200" indent="-158400">
              <a:lnSpc>
                <a:spcPct val="100000"/>
              </a:lnSpc>
              <a:spcBef>
                <a:spcPts val="35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759893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ráskó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Tartalom helye 7"/>
          <p:cNvSpPr>
            <a:spLocks noGrp="1"/>
          </p:cNvSpPr>
          <p:nvPr>
            <p:ph sz="quarter" idx="12"/>
          </p:nvPr>
        </p:nvSpPr>
        <p:spPr>
          <a:xfrm>
            <a:off x="609600" y="1051200"/>
            <a:ext cx="10972800" cy="51588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>
                <a:latin typeface="Consolas" panose="020B0609020204030204" pitchFamily="49" charset="0"/>
              </a:defRPr>
            </a:lvl1pPr>
            <a:lvl2pPr marL="469800" indent="0">
              <a:lnSpc>
                <a:spcPct val="100000"/>
              </a:lnSpc>
              <a:spcBef>
                <a:spcPts val="400"/>
              </a:spcBef>
              <a:buSzPct val="100000"/>
              <a:buFont typeface="Bariol Regular" panose="02000506040000020003" pitchFamily="2" charset="0"/>
              <a:buNone/>
              <a:defRPr>
                <a:latin typeface="Consolas" panose="020B0609020204030204" pitchFamily="49" charset="0"/>
              </a:defRPr>
            </a:lvl2pPr>
            <a:lvl3pPr marL="964800" indent="0">
              <a:lnSpc>
                <a:spcPct val="100000"/>
              </a:lnSpc>
              <a:spcBef>
                <a:spcPts val="400"/>
              </a:spcBef>
              <a:buSzPct val="100000"/>
              <a:buFont typeface="Bariol Regular" panose="02000506040000020003" pitchFamily="2" charset="0"/>
              <a:buNone/>
              <a:defRPr>
                <a:latin typeface="Consolas" panose="020B0609020204030204" pitchFamily="49" charset="0"/>
              </a:defRPr>
            </a:lvl3pPr>
            <a:lvl4pPr marL="1407600" indent="0">
              <a:lnSpc>
                <a:spcPct val="100000"/>
              </a:lnSpc>
              <a:spcBef>
                <a:spcPts val="350"/>
              </a:spcBef>
              <a:buFont typeface="Arial" panose="020B0604020202020204" pitchFamily="34" charset="0"/>
              <a:buNone/>
              <a:defRPr>
                <a:latin typeface="Consolas" panose="020B0609020204030204" pitchFamily="49" charset="0"/>
              </a:defRPr>
            </a:lvl4pPr>
            <a:lvl5pPr marL="1864800" indent="0">
              <a:lnSpc>
                <a:spcPct val="100000"/>
              </a:lnSpc>
              <a:spcBef>
                <a:spcPts val="350"/>
              </a:spcBef>
              <a:buFont typeface="Arial" panose="020B0604020202020204" pitchFamily="34" charset="0"/>
              <a:buNone/>
              <a:defRPr>
                <a:latin typeface="Consolas" panose="020B0609020204030204" pitchFamily="49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619502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5540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árom kiemelt p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 userDrawn="1"/>
        </p:nvSpPr>
        <p:spPr>
          <a:xfrm>
            <a:off x="0" y="6100120"/>
            <a:ext cx="12181016" cy="766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Tartalom helye 7"/>
          <p:cNvSpPr>
            <a:spLocks noGrp="1"/>
          </p:cNvSpPr>
          <p:nvPr>
            <p:ph sz="quarter" idx="12"/>
          </p:nvPr>
        </p:nvSpPr>
        <p:spPr>
          <a:xfrm>
            <a:off x="609600" y="1051199"/>
            <a:ext cx="10972800" cy="16590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/>
            </a:lvl1pPr>
            <a:lvl2pPr marL="469800" indent="0">
              <a:lnSpc>
                <a:spcPct val="100000"/>
              </a:lnSpc>
              <a:spcBef>
                <a:spcPts val="400"/>
              </a:spcBef>
              <a:buSzPct val="100000"/>
              <a:buFont typeface="Bariol Regular" panose="02000506040000020003" pitchFamily="2" charset="0"/>
              <a:buNone/>
              <a:defRPr baseline="0"/>
            </a:lvl2pPr>
            <a:lvl3pPr marL="964800" indent="0">
              <a:lnSpc>
                <a:spcPct val="100000"/>
              </a:lnSpc>
              <a:spcBef>
                <a:spcPts val="400"/>
              </a:spcBef>
              <a:buSzPct val="100000"/>
              <a:buFont typeface="Bariol Regular" panose="02000506040000020003" pitchFamily="2" charset="0"/>
              <a:buNone/>
              <a:defRPr/>
            </a:lvl3pPr>
            <a:lvl4pPr marL="1407600" indent="0">
              <a:lnSpc>
                <a:spcPct val="100000"/>
              </a:lnSpc>
              <a:spcBef>
                <a:spcPts val="350"/>
              </a:spcBef>
              <a:buFont typeface="Arial" panose="020B0604020202020204" pitchFamily="34" charset="0"/>
              <a:buNone/>
              <a:defRPr/>
            </a:lvl4pPr>
            <a:lvl5pPr marL="1864800" indent="0">
              <a:lnSpc>
                <a:spcPct val="100000"/>
              </a:lnSpc>
              <a:spcBef>
                <a:spcPts val="35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13"/>
          </p:nvPr>
        </p:nvSpPr>
        <p:spPr>
          <a:xfrm>
            <a:off x="609601" y="2903677"/>
            <a:ext cx="3520303" cy="3526661"/>
          </a:xfrm>
          <a:solidFill>
            <a:schemeClr val="accent2"/>
          </a:solidFill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</a:t>
            </a:r>
          </a:p>
        </p:txBody>
      </p:sp>
      <p:sp>
        <p:nvSpPr>
          <p:cNvPr id="11" name="Tartalom helye 5"/>
          <p:cNvSpPr>
            <a:spLocks noGrp="1"/>
          </p:cNvSpPr>
          <p:nvPr>
            <p:ph sz="quarter" idx="14"/>
          </p:nvPr>
        </p:nvSpPr>
        <p:spPr>
          <a:xfrm>
            <a:off x="4335849" y="2903677"/>
            <a:ext cx="3520303" cy="3526660"/>
          </a:xfrm>
          <a:solidFill>
            <a:schemeClr val="accent2"/>
          </a:solidFill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</a:t>
            </a:r>
          </a:p>
        </p:txBody>
      </p:sp>
      <p:sp>
        <p:nvSpPr>
          <p:cNvPr id="12" name="Tartalom helye 5"/>
          <p:cNvSpPr>
            <a:spLocks noGrp="1"/>
          </p:cNvSpPr>
          <p:nvPr>
            <p:ph sz="quarter" idx="15"/>
          </p:nvPr>
        </p:nvSpPr>
        <p:spPr>
          <a:xfrm>
            <a:off x="8062097" y="2903677"/>
            <a:ext cx="3520303" cy="3526660"/>
          </a:xfrm>
          <a:solidFill>
            <a:schemeClr val="accent2"/>
          </a:solidFill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</a:t>
            </a:r>
          </a:p>
        </p:txBody>
      </p:sp>
    </p:spTree>
    <p:extLst>
      <p:ext uri="{BB962C8B-B14F-4D97-AF65-F5344CB8AC3E}">
        <p14:creationId xmlns:p14="http://schemas.microsoft.com/office/powerpoint/2010/main" val="4255905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árom kiemelt pont 2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 userDrawn="1"/>
        </p:nvSpPr>
        <p:spPr>
          <a:xfrm>
            <a:off x="0" y="6100120"/>
            <a:ext cx="12181016" cy="766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13"/>
          </p:nvPr>
        </p:nvSpPr>
        <p:spPr>
          <a:xfrm>
            <a:off x="609601" y="1136823"/>
            <a:ext cx="3520303" cy="5293515"/>
          </a:xfrm>
          <a:solidFill>
            <a:schemeClr val="accent6"/>
          </a:solidFill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</a:t>
            </a:r>
          </a:p>
        </p:txBody>
      </p:sp>
      <p:sp>
        <p:nvSpPr>
          <p:cNvPr id="11" name="Tartalom helye 5"/>
          <p:cNvSpPr>
            <a:spLocks noGrp="1"/>
          </p:cNvSpPr>
          <p:nvPr>
            <p:ph sz="quarter" idx="14"/>
          </p:nvPr>
        </p:nvSpPr>
        <p:spPr>
          <a:xfrm>
            <a:off x="4335849" y="1136823"/>
            <a:ext cx="3520303" cy="5293515"/>
          </a:xfrm>
          <a:solidFill>
            <a:schemeClr val="accent5"/>
          </a:solidFill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</a:t>
            </a:r>
          </a:p>
        </p:txBody>
      </p:sp>
      <p:sp>
        <p:nvSpPr>
          <p:cNvPr id="12" name="Tartalom helye 5"/>
          <p:cNvSpPr>
            <a:spLocks noGrp="1"/>
          </p:cNvSpPr>
          <p:nvPr>
            <p:ph sz="quarter" idx="15"/>
          </p:nvPr>
        </p:nvSpPr>
        <p:spPr>
          <a:xfrm>
            <a:off x="8062097" y="1136823"/>
            <a:ext cx="3520303" cy="5293515"/>
          </a:xfrm>
          <a:solidFill>
            <a:schemeClr val="accent3"/>
          </a:solidFill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</a:t>
            </a:r>
          </a:p>
        </p:txBody>
      </p:sp>
    </p:spTree>
    <p:extLst>
      <p:ext uri="{BB962C8B-B14F-4D97-AF65-F5344CB8AC3E}">
        <p14:creationId xmlns:p14="http://schemas.microsoft.com/office/powerpoint/2010/main" val="1086632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jtett láb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4" name="Téglalap 3"/>
          <p:cNvSpPr/>
          <p:nvPr userDrawn="1"/>
        </p:nvSpPr>
        <p:spPr>
          <a:xfrm>
            <a:off x="0" y="6100120"/>
            <a:ext cx="12181016" cy="766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</p:spTree>
    <p:extLst>
      <p:ext uri="{BB962C8B-B14F-4D97-AF65-F5344CB8AC3E}">
        <p14:creationId xmlns:p14="http://schemas.microsoft.com/office/powerpoint/2010/main" val="1452145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eme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 bwMode="auto">
          <a:xfrm>
            <a:off x="1" y="0"/>
            <a:ext cx="12191999" cy="6858000"/>
          </a:xfrm>
          <a:prstGeom prst="rect">
            <a:avLst/>
          </a:prstGeom>
          <a:gradFill>
            <a:gsLst>
              <a:gs pos="0">
                <a:srgbClr val="C81426"/>
              </a:gs>
              <a:gs pos="100000">
                <a:srgbClr val="910B26"/>
              </a:gs>
            </a:gsLst>
            <a:lin ang="0" scaled="0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Tx/>
              <a:buNone/>
              <a:tabLst/>
            </a:pPr>
            <a:endParaRPr kumimoji="0" lang="hu-H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iol Regular" panose="02000506040000020003" pitchFamily="2" charset="0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2" hasCustomPrompt="1"/>
          </p:nvPr>
        </p:nvSpPr>
        <p:spPr>
          <a:xfrm>
            <a:off x="587996" y="2607299"/>
            <a:ext cx="10999896" cy="105030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Kiemelt állítás</a:t>
            </a:r>
          </a:p>
        </p:txBody>
      </p:sp>
    </p:spTree>
    <p:extLst>
      <p:ext uri="{BB962C8B-B14F-4D97-AF65-F5344CB8AC3E}">
        <p14:creationId xmlns:p14="http://schemas.microsoft.com/office/powerpoint/2010/main" val="418520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588040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déz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04108" y="1372468"/>
            <a:ext cx="10972800" cy="3155221"/>
          </a:xfrm>
        </p:spPr>
        <p:txBody>
          <a:bodyPr>
            <a:normAutofit/>
          </a:bodyPr>
          <a:lstStyle>
            <a:lvl1pPr algn="l">
              <a:defRPr sz="5400" baseline="0"/>
            </a:lvl1pPr>
          </a:lstStyle>
          <a:p>
            <a:r>
              <a:rPr lang="hu-HU" dirty="0"/>
              <a:t>„Ide kerülhet a minta idézet tetszőleges forrásból. Ha kevés a hely, a betűméretet lehet csökkenteni.”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4" name="Téglalap 3"/>
          <p:cNvSpPr/>
          <p:nvPr userDrawn="1"/>
        </p:nvSpPr>
        <p:spPr>
          <a:xfrm>
            <a:off x="0" y="6100120"/>
            <a:ext cx="12181016" cy="766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1"/>
          <p:cNvSpPr txBox="1">
            <a:spLocks/>
          </p:cNvSpPr>
          <p:nvPr userDrawn="1"/>
        </p:nvSpPr>
        <p:spPr>
          <a:xfrm>
            <a:off x="6090509" y="4969942"/>
            <a:ext cx="5486400" cy="1130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hu-HU" sz="2800" dirty="0">
                <a:solidFill>
                  <a:schemeClr val="tx1"/>
                </a:solidFill>
              </a:rPr>
              <a:t>Szerző</a:t>
            </a:r>
            <a:r>
              <a:rPr lang="hu-HU" sz="2800" baseline="0" dirty="0">
                <a:solidFill>
                  <a:schemeClr val="tx1"/>
                </a:solidFill>
              </a:rPr>
              <a:t> Neve</a:t>
            </a:r>
          </a:p>
          <a:p>
            <a:pPr algn="l">
              <a:lnSpc>
                <a:spcPct val="120000"/>
              </a:lnSpc>
            </a:pPr>
            <a:r>
              <a:rPr lang="hu-HU" sz="2800" baseline="0" dirty="0">
                <a:solidFill>
                  <a:schemeClr val="tx1"/>
                </a:solidFill>
              </a:rPr>
              <a:t>Cím</a:t>
            </a:r>
            <a:endParaRPr lang="hu-H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3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5588768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2324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851730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293587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321681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594378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64DE79-268F-4C1A-8933-263129D2AF90}" type="datetimeFigureOut">
              <a:rPr lang="en-US" smtClean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2" name="Téglalap 11"/>
          <p:cNvSpPr/>
          <p:nvPr userDrawn="1"/>
        </p:nvSpPr>
        <p:spPr bwMode="auto">
          <a:xfrm>
            <a:off x="0" y="6335002"/>
            <a:ext cx="12192000" cy="522998"/>
          </a:xfrm>
          <a:prstGeom prst="rect">
            <a:avLst/>
          </a:prstGeom>
          <a:gradFill>
            <a:gsLst>
              <a:gs pos="0">
                <a:srgbClr val="C81426"/>
              </a:gs>
              <a:gs pos="100000">
                <a:srgbClr val="910B26"/>
              </a:gs>
            </a:gsLst>
            <a:lin ang="0" scaled="0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70000"/>
              <a:buFontTx/>
              <a:buNone/>
              <a:tabLst/>
            </a:pPr>
            <a:endParaRPr kumimoji="0" lang="hu-H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iol Regular" panose="02000506040000020003" pitchFamily="2" charset="0"/>
            </a:endParaRPr>
          </a:p>
        </p:txBody>
      </p:sp>
      <p:sp>
        <p:nvSpPr>
          <p:cNvPr id="13" name="Szövegdoboz 12"/>
          <p:cNvSpPr txBox="1"/>
          <p:nvPr userDrawn="1"/>
        </p:nvSpPr>
        <p:spPr>
          <a:xfrm>
            <a:off x="6667157" y="6430339"/>
            <a:ext cx="4915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dirty="0">
                <a:solidFill>
                  <a:schemeClr val="bg1"/>
                </a:solidFill>
              </a:rPr>
              <a:t>Táblázatkezelés</a:t>
            </a:r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7" y="6463290"/>
            <a:ext cx="1148301" cy="30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0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654" r:id="rId21"/>
    <p:sldLayoutId id="2147483655" r:id="rId22"/>
    <p:sldLayoutId id="2147483656" r:id="rId23"/>
    <p:sldLayoutId id="2147483661" r:id="rId24"/>
    <p:sldLayoutId id="2147483657" r:id="rId25"/>
    <p:sldLayoutId id="2147483665" r:id="rId26"/>
    <p:sldLayoutId id="2147483666" r:id="rId27"/>
    <p:sldLayoutId id="2147483659" r:id="rId28"/>
    <p:sldLayoutId id="2147483663" r:id="rId29"/>
    <p:sldLayoutId id="2147483664" r:id="rId30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hu-hu/excel" TargetMode="External"/><Relationship Id="rId2" Type="http://schemas.openxmlformats.org/officeDocument/2006/relationships/hyperlink" Target="https://o365.oh.gov.hu/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x2UBISNv2A" TargetMode="Externa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ax2UBISNv2A" TargetMode="Externa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eeggs.com/items/29841.html" TargetMode="External"/><Relationship Id="rId2" Type="http://schemas.openxmlformats.org/officeDocument/2006/relationships/hyperlink" Target="http://eeggs.com/items/719.html" TargetMode="Externa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www.eeggs.com/items/8240.html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0.jp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r>
              <a:rPr lang="hu-HU" dirty="0"/>
              <a:t>Táblázatkezelés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Excel alapok</a:t>
            </a:r>
          </a:p>
        </p:txBody>
      </p:sp>
    </p:spTree>
    <p:extLst>
      <p:ext uri="{BB962C8B-B14F-4D97-AF65-F5344CB8AC3E}">
        <p14:creationId xmlns:p14="http://schemas.microsoft.com/office/powerpoint/2010/main" val="996174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3054" y="3231"/>
            <a:ext cx="9601196" cy="100942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hu-HU" dirty="0"/>
              <a:t>Táblázatkezelő alkalmazások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10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>
          <a:xfrm>
            <a:off x="192024" y="1089600"/>
            <a:ext cx="10799064" cy="5676960"/>
          </a:xfrm>
        </p:spPr>
        <p:txBody>
          <a:bodyPr>
            <a:normAutofit/>
          </a:bodyPr>
          <a:lstStyle/>
          <a:p>
            <a:r>
              <a:rPr lang="hu-HU" sz="3000" b="1" dirty="0" err="1">
                <a:solidFill>
                  <a:schemeClr val="accent1">
                    <a:lumMod val="75000"/>
                  </a:schemeClr>
                </a:solidFill>
              </a:rPr>
              <a:t>Libre</a:t>
            </a:r>
            <a:r>
              <a:rPr lang="hu-HU" sz="3000" b="1" dirty="0">
                <a:solidFill>
                  <a:schemeClr val="accent1">
                    <a:lumMod val="75000"/>
                  </a:schemeClr>
                </a:solidFill>
              </a:rPr>
              <a:t> Office </a:t>
            </a:r>
            <a:r>
              <a:rPr lang="hu-HU" sz="3000" b="1" dirty="0" err="1">
                <a:solidFill>
                  <a:schemeClr val="accent1">
                    <a:lumMod val="75000"/>
                  </a:schemeClr>
                </a:solidFill>
              </a:rPr>
              <a:t>Calc</a:t>
            </a:r>
            <a:endParaRPr lang="hu-HU" sz="3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Ingyenes irodai csomag része, sokféle op. rendszerre</a:t>
            </a:r>
          </a:p>
          <a:p>
            <a:r>
              <a:rPr lang="hu-HU" sz="3000" b="1" dirty="0">
                <a:solidFill>
                  <a:schemeClr val="accent1">
                    <a:lumMod val="75000"/>
                  </a:schemeClr>
                </a:solidFill>
              </a:rPr>
              <a:t>Google </a:t>
            </a:r>
            <a:r>
              <a:rPr lang="hu-HU" sz="3000" b="1" dirty="0" err="1">
                <a:solidFill>
                  <a:schemeClr val="accent1">
                    <a:lumMod val="75000"/>
                  </a:schemeClr>
                </a:solidFill>
              </a:rPr>
              <a:t>Sheets</a:t>
            </a:r>
            <a:r>
              <a:rPr lang="hu-HU" sz="3000" dirty="0">
                <a:solidFill>
                  <a:schemeClr val="accent1">
                    <a:lumMod val="75000"/>
                  </a:schemeClr>
                </a:solidFill>
              </a:rPr>
              <a:t> (Google </a:t>
            </a:r>
            <a:r>
              <a:rPr lang="hu-HU" sz="3000" dirty="0" err="1">
                <a:solidFill>
                  <a:schemeClr val="accent1">
                    <a:lumMod val="75000"/>
                  </a:schemeClr>
                </a:solidFill>
              </a:rPr>
              <a:t>Docs</a:t>
            </a:r>
            <a:r>
              <a:rPr lang="hu-HU" sz="30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Alapvetően webes (korlátozott offline támogatás)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Csoportmunka</a:t>
            </a:r>
          </a:p>
          <a:p>
            <a:r>
              <a:rPr lang="hu-HU" sz="3000" b="1" dirty="0">
                <a:solidFill>
                  <a:schemeClr val="accent1">
                    <a:lumMod val="75000"/>
                  </a:schemeClr>
                </a:solidFill>
              </a:rPr>
              <a:t>Microsoft Excel Online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Webes (szoros kapcsolattal az asztali verzióval)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Korlátozott funkcionalitás</a:t>
            </a:r>
          </a:p>
          <a:p>
            <a:r>
              <a:rPr lang="hu-HU" sz="3000" b="1" dirty="0">
                <a:solidFill>
                  <a:schemeClr val="accent1">
                    <a:lumMod val="75000"/>
                  </a:schemeClr>
                </a:solidFill>
                <a:latin typeface="Bariol Bold" panose="02000506040000020003" pitchFamily="2" charset="0"/>
              </a:rPr>
              <a:t>Microsoft</a:t>
            </a:r>
            <a:r>
              <a:rPr lang="hu-HU" sz="3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000" b="1" dirty="0">
                <a:solidFill>
                  <a:schemeClr val="accent1">
                    <a:lumMod val="75000"/>
                  </a:schemeClr>
                </a:solidFill>
                <a:latin typeface="Bariol Bold" panose="02000506040000020003" pitchFamily="2" charset="0"/>
              </a:rPr>
              <a:t>Excel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9026535" y="1351730"/>
            <a:ext cx="2899845" cy="747247"/>
            <a:chOff x="3353476" y="2109450"/>
            <a:chExt cx="2899845" cy="747247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476" y="2109450"/>
              <a:ext cx="2335148" cy="747247"/>
            </a:xfrm>
            <a:prstGeom prst="rect">
              <a:avLst/>
            </a:prstGeom>
          </p:spPr>
        </p:pic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341" y="2233246"/>
              <a:ext cx="467980" cy="561576"/>
            </a:xfrm>
            <a:prstGeom prst="rect">
              <a:avLst/>
            </a:prstGeom>
          </p:spPr>
        </p:pic>
      </p:grpSp>
      <p:grpSp>
        <p:nvGrpSpPr>
          <p:cNvPr id="12" name="Csoportba foglalás 11"/>
          <p:cNvGrpSpPr/>
          <p:nvPr/>
        </p:nvGrpSpPr>
        <p:grpSpPr>
          <a:xfrm>
            <a:off x="9266830" y="2848643"/>
            <a:ext cx="2760577" cy="638453"/>
            <a:chOff x="5539886" y="3304838"/>
            <a:chExt cx="2630666" cy="651521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886" y="3368662"/>
              <a:ext cx="1790386" cy="523875"/>
            </a:xfrm>
            <a:prstGeom prst="rect">
              <a:avLst/>
            </a:prstGeom>
          </p:spPr>
        </p:pic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9031" y="3304838"/>
              <a:ext cx="651521" cy="651521"/>
            </a:xfrm>
            <a:prstGeom prst="rect">
              <a:avLst/>
            </a:prstGeom>
          </p:spPr>
        </p:pic>
      </p:grpSp>
      <p:grpSp>
        <p:nvGrpSpPr>
          <p:cNvPr id="13" name="Csoportba foglalás 12"/>
          <p:cNvGrpSpPr/>
          <p:nvPr/>
        </p:nvGrpSpPr>
        <p:grpSpPr>
          <a:xfrm>
            <a:off x="9266829" y="4753441"/>
            <a:ext cx="2760577" cy="487720"/>
            <a:chOff x="4302001" y="4457681"/>
            <a:chExt cx="3216690" cy="572234"/>
          </a:xfrm>
        </p:grpSpPr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001" y="4457681"/>
              <a:ext cx="2336192" cy="518484"/>
            </a:xfrm>
            <a:prstGeom prst="rect">
              <a:avLst/>
            </a:prstGeom>
          </p:spPr>
        </p:pic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7046" y="4466377"/>
              <a:ext cx="611645" cy="563538"/>
            </a:xfrm>
            <a:prstGeom prst="rect">
              <a:avLst/>
            </a:prstGeom>
          </p:spPr>
        </p:pic>
      </p:grpSp>
      <p:cxnSp>
        <p:nvCxnSpPr>
          <p:cNvPr id="15" name="Egyenes összekötő 14"/>
          <p:cNvCxnSpPr/>
          <p:nvPr/>
        </p:nvCxnSpPr>
        <p:spPr>
          <a:xfrm>
            <a:off x="493776" y="2313052"/>
            <a:ext cx="90874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493776" y="4229509"/>
            <a:ext cx="90874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93776" y="6046117"/>
            <a:ext cx="90874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755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20584" y="656819"/>
            <a:ext cx="10972800" cy="176832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r>
              <a:rPr lang="hu-HU" sz="5500" dirty="0"/>
              <a:t>Microsoft Excel</a:t>
            </a:r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Az irodai „svájci bicska”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>
          <a:xfrm>
            <a:off x="0" y="6430963"/>
            <a:ext cx="539750" cy="312737"/>
          </a:xfrm>
        </p:spPr>
        <p:txBody>
          <a:bodyPr/>
          <a:lstStyle/>
          <a:p>
            <a:fld id="{749F71C9-278E-471F-A52B-879E4728A843}" type="slidenum">
              <a:rPr lang="hu-HU" smtClean="0"/>
              <a:pPr/>
              <a:t>11</a:t>
            </a:fld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42" y="3579981"/>
            <a:ext cx="8817017" cy="135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19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3106" y="0"/>
            <a:ext cx="9601196" cy="130386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hu-HU" dirty="0"/>
              <a:t>Általános jellemzők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12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>
          <a:xfrm>
            <a:off x="1835777" y="1097280"/>
            <a:ext cx="8518124" cy="5222890"/>
          </a:xfrm>
        </p:spPr>
        <p:txBody>
          <a:bodyPr>
            <a:normAutofit/>
          </a:bodyPr>
          <a:lstStyle/>
          <a:p>
            <a:r>
              <a:rPr lang="hu-HU" sz="3200" b="1" dirty="0"/>
              <a:t>Microsoft Office </a:t>
            </a:r>
            <a:r>
              <a:rPr lang="hu-HU" sz="3200" dirty="0"/>
              <a:t>programcsomag része</a:t>
            </a:r>
          </a:p>
          <a:p>
            <a:r>
              <a:rPr lang="hu-HU" sz="3200" dirty="0"/>
              <a:t>Leg</a:t>
            </a:r>
            <a:r>
              <a:rPr lang="hu-HU" sz="3200" b="1" dirty="0"/>
              <a:t>elterjedt</a:t>
            </a:r>
            <a:r>
              <a:rPr lang="hu-HU" sz="3200" dirty="0"/>
              <a:t>ebb táblázatkezelő alkalmazás</a:t>
            </a:r>
          </a:p>
          <a:p>
            <a:r>
              <a:rPr lang="hu-HU" sz="3200" dirty="0"/>
              <a:t>Hallgatóknak, diákoknak ingyenesen </a:t>
            </a:r>
            <a:r>
              <a:rPr lang="hu-HU" sz="3200" i="1" dirty="0">
                <a:hlinkClick r:id="rId2"/>
              </a:rPr>
              <a:t>hozzáférhető</a:t>
            </a:r>
            <a:endParaRPr lang="hu-HU" sz="3200" i="1" dirty="0"/>
          </a:p>
          <a:p>
            <a:r>
              <a:rPr lang="hu-HU" sz="3200" dirty="0"/>
              <a:t>Részletesen dokumentált (beépített súgó/</a:t>
            </a:r>
            <a:r>
              <a:rPr lang="hu-HU" sz="3200" i="1" dirty="0">
                <a:hlinkClick r:id="rId3"/>
              </a:rPr>
              <a:t>online</a:t>
            </a:r>
            <a:r>
              <a:rPr lang="hu-HU" sz="3200" dirty="0"/>
              <a:t>)</a:t>
            </a:r>
          </a:p>
          <a:p>
            <a:r>
              <a:rPr lang="hu-HU" sz="3200" dirty="0"/>
              <a:t>Rengeteg funkció – „mindenre is” jó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67" y="4739757"/>
            <a:ext cx="2787162" cy="211824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9226" y="4826481"/>
            <a:ext cx="2242039" cy="203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14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0"/>
            <a:ext cx="9601196" cy="95244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hu-HU" dirty="0"/>
              <a:t>Kis képes történelem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13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>
          <a:xfrm>
            <a:off x="1835777" y="868680"/>
            <a:ext cx="8518124" cy="558464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Excel 2.0 (1987) – 5.0 (1993)</a:t>
            </a:r>
          </a:p>
        </p:txBody>
      </p:sp>
      <p:grpSp>
        <p:nvGrpSpPr>
          <p:cNvPr id="9" name="Csoportba foglalás 8"/>
          <p:cNvGrpSpPr/>
          <p:nvPr/>
        </p:nvGrpSpPr>
        <p:grpSpPr>
          <a:xfrm>
            <a:off x="2106459" y="1427144"/>
            <a:ext cx="7976760" cy="5364263"/>
            <a:chOff x="565638" y="1728121"/>
            <a:chExt cx="6858286" cy="4592048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38" y="1728121"/>
              <a:ext cx="3130061" cy="2347546"/>
            </a:xfrm>
            <a:prstGeom prst="rect">
              <a:avLst/>
            </a:prstGeom>
          </p:spPr>
        </p:pic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000" y="1734224"/>
              <a:ext cx="3121924" cy="2341443"/>
            </a:xfrm>
            <a:prstGeom prst="rect">
              <a:avLst/>
            </a:prstGeom>
          </p:spPr>
        </p:pic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38" y="4185836"/>
              <a:ext cx="3130061" cy="2134333"/>
            </a:xfrm>
            <a:prstGeom prst="rect">
              <a:avLst/>
            </a:prstGeom>
          </p:spPr>
        </p:pic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001" y="4185836"/>
              <a:ext cx="3117408" cy="2134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4830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9664" y="0"/>
            <a:ext cx="9601196" cy="96949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hu-HU" dirty="0"/>
              <a:t>Kis képes történelem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14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>
          <a:xfrm>
            <a:off x="1981200" y="822960"/>
            <a:ext cx="8518124" cy="685800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Excel 95, 97 és 2000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64" y="1508760"/>
            <a:ext cx="6319520" cy="473964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4"/>
          <a:stretch/>
        </p:blipFill>
        <p:spPr>
          <a:xfrm>
            <a:off x="5566235" y="2996677"/>
            <a:ext cx="5754037" cy="379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9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86842" y="9145"/>
            <a:ext cx="9601196" cy="78638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hu-HU" dirty="0"/>
              <a:t>Kis képes történelem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15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>
          <a:xfrm>
            <a:off x="1835777" y="731520"/>
            <a:ext cx="8518124" cy="736321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Excel 2002 és 2003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38" y="1521743"/>
            <a:ext cx="6526538" cy="489490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006" y="2305364"/>
            <a:ext cx="6554516" cy="454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77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1"/>
            <a:ext cx="9601196" cy="74980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0000"/>
          </a:bodyPr>
          <a:lstStyle/>
          <a:p>
            <a:r>
              <a:rPr lang="hu-HU" dirty="0"/>
              <a:t>Kis képes történelem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16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>
          <a:xfrm>
            <a:off x="1981200" y="749809"/>
            <a:ext cx="8518124" cy="5460191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Excel 2007 és 2010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44" y="1330674"/>
            <a:ext cx="6742544" cy="429846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16" y="2149818"/>
            <a:ext cx="6802782" cy="461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51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0"/>
            <a:ext cx="9601196" cy="96615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hu-HU" dirty="0"/>
              <a:t>A közelmúlt és jelen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17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>
          <a:xfrm>
            <a:off x="1835777" y="810711"/>
            <a:ext cx="8518124" cy="4216608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Excel 2013 és </a:t>
            </a:r>
            <a:r>
              <a:rPr lang="hu-HU" b="1" dirty="0">
                <a:solidFill>
                  <a:srgbClr val="C00000"/>
                </a:solidFill>
              </a:rPr>
              <a:t>2016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63" y="1331110"/>
            <a:ext cx="7609678" cy="451574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567" y="2142010"/>
            <a:ext cx="7912557" cy="445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14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1"/>
            <a:ext cx="9601196" cy="105156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hu-HU" dirty="0"/>
              <a:t>Alapfogalmak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18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>
          <a:xfrm>
            <a:off x="228600" y="886968"/>
            <a:ext cx="11353800" cy="5323032"/>
          </a:xfrm>
        </p:spPr>
        <p:txBody>
          <a:bodyPr>
            <a:noAutofit/>
          </a:bodyPr>
          <a:lstStyle/>
          <a:p>
            <a:r>
              <a:rPr lang="hu-HU" sz="3200" b="1" dirty="0"/>
              <a:t>Munkafüzet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200" dirty="0"/>
              <a:t>Egy fájlban tárolva (.</a:t>
            </a:r>
            <a:r>
              <a:rPr lang="hu-HU" sz="3200" dirty="0" err="1"/>
              <a:t>xls</a:t>
            </a:r>
            <a:r>
              <a:rPr lang="hu-HU" sz="3200" dirty="0"/>
              <a:t>, .</a:t>
            </a:r>
            <a:r>
              <a:rPr lang="hu-HU" sz="3200" dirty="0" err="1"/>
              <a:t>xlsx</a:t>
            </a:r>
            <a:r>
              <a:rPr lang="hu-HU" sz="3200" dirty="0"/>
              <a:t>)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200" dirty="0"/>
              <a:t>Több táblázatot fog össze</a:t>
            </a:r>
          </a:p>
          <a:p>
            <a:r>
              <a:rPr lang="hu-HU" sz="3200" b="1" dirty="0"/>
              <a:t>Munkalap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200" dirty="0"/>
              <a:t>Egy táblázat</a:t>
            </a:r>
          </a:p>
          <a:p>
            <a:r>
              <a:rPr lang="hu-HU" sz="3200" b="1" dirty="0"/>
              <a:t>Sorok (1, 2, …)</a:t>
            </a:r>
          </a:p>
          <a:p>
            <a:r>
              <a:rPr lang="hu-HU" sz="3200" b="1" dirty="0"/>
              <a:t>Oszlopok (A, B, … , AA, AB, …)</a:t>
            </a:r>
          </a:p>
          <a:p>
            <a:r>
              <a:rPr lang="hu-HU" sz="3200" b="1" dirty="0"/>
              <a:t>Cellák (A1, C5, GZ125 stb.)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200" dirty="0"/>
              <a:t>Adattárolási alapegység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84" y="1051561"/>
            <a:ext cx="5677116" cy="3877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859" y="5226789"/>
            <a:ext cx="5736541" cy="1320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1885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1"/>
            <a:ext cx="9601196" cy="66751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0000"/>
          </a:bodyPr>
          <a:lstStyle/>
          <a:p>
            <a:r>
              <a:rPr lang="hu-HU" dirty="0"/>
              <a:t>Alapműveletek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19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>
          <a:xfrm>
            <a:off x="124968" y="292608"/>
            <a:ext cx="10972800" cy="6565392"/>
          </a:xfrm>
        </p:spPr>
        <p:txBody>
          <a:bodyPr>
            <a:noAutofit/>
          </a:bodyPr>
          <a:lstStyle/>
          <a:p>
            <a:r>
              <a:rPr lang="hu-HU" sz="3200" b="1" dirty="0"/>
              <a:t>Kijelölhető egységek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Cella (D5), sor (3:3), oszlop (B:B)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Tartomány (D7:E8)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Másolás (</a:t>
            </a:r>
            <a:r>
              <a:rPr lang="hu-HU" sz="2800" dirty="0" err="1"/>
              <a:t>Ctrl+C</a:t>
            </a:r>
            <a:r>
              <a:rPr lang="hu-HU" sz="2800" dirty="0"/>
              <a:t>) és kivágás (</a:t>
            </a:r>
            <a:r>
              <a:rPr lang="hu-HU" sz="2800" dirty="0" err="1"/>
              <a:t>Ctrl+X</a:t>
            </a:r>
            <a:r>
              <a:rPr lang="hu-HU" sz="2800" dirty="0"/>
              <a:t>)</a:t>
            </a:r>
          </a:p>
          <a:p>
            <a:r>
              <a:rPr lang="hu-HU" sz="3200" b="1" dirty="0"/>
              <a:t>Beillesztési opciók (</a:t>
            </a:r>
            <a:r>
              <a:rPr lang="hu-HU" sz="3200" b="1" dirty="0" err="1"/>
              <a:t>Ctrl+V</a:t>
            </a:r>
            <a:r>
              <a:rPr lang="hu-HU" sz="3200" b="1" dirty="0"/>
              <a:t>)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Képletet vagy értéket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Csatolva (a forráscella tartalmát veszi át)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Formázás (vagy csak cellaformátum) megőrzése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Képként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Transzponálva (sorok és oszlopok felcserélése)</a:t>
            </a:r>
          </a:p>
          <a:p>
            <a:r>
              <a:rPr lang="hu-HU" sz="3200" b="1" dirty="0"/>
              <a:t>Cellaegyesítés/-bontás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814" y="667513"/>
            <a:ext cx="3222499" cy="177358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264" y="5939518"/>
            <a:ext cx="2176096" cy="918482"/>
          </a:xfrm>
          <a:prstGeom prst="rect">
            <a:avLst/>
          </a:prstGeom>
        </p:spPr>
      </p:pic>
      <p:sp>
        <p:nvSpPr>
          <p:cNvPr id="8" name="Ellipszis 7"/>
          <p:cNvSpPr/>
          <p:nvPr/>
        </p:nvSpPr>
        <p:spPr>
          <a:xfrm>
            <a:off x="4158763" y="5968999"/>
            <a:ext cx="2593730" cy="97129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1777" y="2972993"/>
            <a:ext cx="3240809" cy="3885007"/>
          </a:xfrm>
          <a:prstGeom prst="rect">
            <a:avLst/>
          </a:prstGeom>
        </p:spPr>
      </p:pic>
      <p:cxnSp>
        <p:nvCxnSpPr>
          <p:cNvPr id="9" name="Egyenes összekötő nyíllal 8"/>
          <p:cNvCxnSpPr/>
          <p:nvPr/>
        </p:nvCxnSpPr>
        <p:spPr>
          <a:xfrm flipV="1">
            <a:off x="6752493" y="3347898"/>
            <a:ext cx="2681653" cy="30968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154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quarter" idx="12"/>
          </p:nvPr>
        </p:nvSpPr>
        <p:spPr>
          <a:xfrm>
            <a:off x="7059168" y="184826"/>
            <a:ext cx="5132832" cy="6673174"/>
          </a:xfrm>
        </p:spPr>
        <p:txBody>
          <a:bodyPr>
            <a:normAutofit fontScale="92500" lnSpcReduction="20000"/>
          </a:bodyPr>
          <a:lstStyle/>
          <a:p>
            <a:r>
              <a:rPr lang="hu-HU" sz="3800" dirty="0">
                <a:solidFill>
                  <a:schemeClr val="accent4"/>
                </a:solidFill>
              </a:rPr>
              <a:t>Táblázatkezelés általában</a:t>
            </a:r>
          </a:p>
          <a:p>
            <a:pPr lvl="1"/>
            <a:r>
              <a:rPr lang="hu-HU" sz="2500" dirty="0">
                <a:solidFill>
                  <a:schemeClr val="tx1"/>
                </a:solidFill>
              </a:rPr>
              <a:t>Táblázatok</a:t>
            </a:r>
          </a:p>
          <a:p>
            <a:pPr lvl="1"/>
            <a:r>
              <a:rPr lang="hu-HU" sz="2500" dirty="0">
                <a:solidFill>
                  <a:schemeClr val="tx1"/>
                </a:solidFill>
              </a:rPr>
              <a:t>Táblázatkezelők</a:t>
            </a:r>
          </a:p>
          <a:p>
            <a:r>
              <a:rPr lang="hu-HU" sz="3800" dirty="0">
                <a:solidFill>
                  <a:schemeClr val="accent4"/>
                </a:solidFill>
              </a:rPr>
              <a:t>Microsoft Excel</a:t>
            </a:r>
          </a:p>
          <a:p>
            <a:pPr lvl="1"/>
            <a:r>
              <a:rPr lang="hu-HU" sz="2500" dirty="0">
                <a:solidFill>
                  <a:schemeClr val="tx1"/>
                </a:solidFill>
              </a:rPr>
              <a:t>Általános jellemzők</a:t>
            </a:r>
          </a:p>
          <a:p>
            <a:pPr lvl="1"/>
            <a:r>
              <a:rPr lang="hu-HU" sz="2500" dirty="0">
                <a:solidFill>
                  <a:schemeClr val="tx1"/>
                </a:solidFill>
              </a:rPr>
              <a:t>Alapfogalmak és –műveletek</a:t>
            </a:r>
          </a:p>
          <a:p>
            <a:pPr lvl="1"/>
            <a:r>
              <a:rPr lang="hu-HU" sz="2500" dirty="0">
                <a:solidFill>
                  <a:schemeClr val="tx1"/>
                </a:solidFill>
              </a:rPr>
              <a:t>Formázás</a:t>
            </a:r>
          </a:p>
          <a:p>
            <a:pPr lvl="1"/>
            <a:r>
              <a:rPr lang="hu-HU" sz="2500" dirty="0">
                <a:solidFill>
                  <a:schemeClr val="tx1"/>
                </a:solidFill>
              </a:rPr>
              <a:t>Beágyazható objektumok</a:t>
            </a:r>
          </a:p>
          <a:p>
            <a:pPr lvl="1"/>
            <a:r>
              <a:rPr lang="hu-HU" sz="2500" dirty="0">
                <a:solidFill>
                  <a:schemeClr val="tx1"/>
                </a:solidFill>
              </a:rPr>
              <a:t>Diagramok</a:t>
            </a:r>
          </a:p>
          <a:p>
            <a:pPr lvl="1"/>
            <a:r>
              <a:rPr lang="hu-HU" sz="2500" dirty="0">
                <a:solidFill>
                  <a:schemeClr val="tx1"/>
                </a:solidFill>
              </a:rPr>
              <a:t>Számolás</a:t>
            </a:r>
          </a:p>
          <a:p>
            <a:pPr lvl="2"/>
            <a:r>
              <a:rPr lang="hu-HU" sz="2500" dirty="0">
                <a:solidFill>
                  <a:schemeClr val="tx1"/>
                </a:solidFill>
              </a:rPr>
              <a:t>Képletek</a:t>
            </a:r>
          </a:p>
          <a:p>
            <a:pPr lvl="2"/>
            <a:r>
              <a:rPr lang="hu-HU" sz="2500" dirty="0">
                <a:solidFill>
                  <a:schemeClr val="tx1"/>
                </a:solidFill>
              </a:rPr>
              <a:t>Hivatkozások</a:t>
            </a:r>
          </a:p>
          <a:p>
            <a:pPr lvl="2"/>
            <a:r>
              <a:rPr lang="hu-HU" sz="2500" dirty="0">
                <a:solidFill>
                  <a:schemeClr val="tx1"/>
                </a:solidFill>
              </a:rPr>
              <a:t>Függvények</a:t>
            </a:r>
          </a:p>
          <a:p>
            <a:pPr lvl="1"/>
            <a:r>
              <a:rPr lang="hu-HU" sz="2500" dirty="0">
                <a:solidFill>
                  <a:schemeClr val="tx1"/>
                </a:solidFill>
              </a:rPr>
              <a:t>Adatkezelés</a:t>
            </a:r>
          </a:p>
          <a:p>
            <a:pPr lvl="1"/>
            <a:r>
              <a:rPr lang="hu-HU" sz="2500" dirty="0">
                <a:solidFill>
                  <a:schemeClr val="tx1"/>
                </a:solidFill>
              </a:rPr>
              <a:t>Egyéb érdekességek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>
          <a:xfrm>
            <a:off x="0" y="6430963"/>
            <a:ext cx="539750" cy="312737"/>
          </a:xfrm>
        </p:spPr>
        <p:txBody>
          <a:bodyPr/>
          <a:lstStyle/>
          <a:p>
            <a:fld id="{749F71C9-278E-471F-A52B-879E4728A843}" type="slidenum">
              <a:rPr lang="hu-HU" smtClean="0"/>
              <a:pPr/>
              <a:t>2</a:t>
            </a:fld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1113428" y="184826"/>
            <a:ext cx="4618059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r>
              <a:rPr lang="hu-HU" sz="5400" dirty="0"/>
              <a:t>Tartalomjegyzék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02" y="1732522"/>
            <a:ext cx="6205709" cy="3577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5238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47888" y="1"/>
            <a:ext cx="3944112" cy="85039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hu-HU" dirty="0"/>
              <a:t>Alapműveletek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20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>
          <a:xfrm>
            <a:off x="115824" y="210312"/>
            <a:ext cx="8698992" cy="6647688"/>
          </a:xfrm>
        </p:spPr>
        <p:txBody>
          <a:bodyPr>
            <a:noAutofit/>
          </a:bodyPr>
          <a:lstStyle/>
          <a:p>
            <a:r>
              <a:rPr lang="hu-HU" sz="3500" b="1" dirty="0"/>
              <a:t>Sorok és oszlopok</a:t>
            </a:r>
          </a:p>
          <a:p>
            <a:pPr lvl="1"/>
            <a:r>
              <a:rPr lang="hu-HU" sz="2800" b="1" i="1" dirty="0"/>
              <a:t>Átméretezése</a:t>
            </a:r>
          </a:p>
          <a:p>
            <a:pPr marL="1422000" lvl="2" indent="-457200">
              <a:buFont typeface="Wingdings" panose="05000000000000000000" pitchFamily="2" charset="2"/>
              <a:buChar char="§"/>
            </a:pPr>
            <a:r>
              <a:rPr lang="hu-HU" sz="2800" dirty="0"/>
              <a:t>Akár automatikusan a tartalomtól függően</a:t>
            </a:r>
          </a:p>
          <a:p>
            <a:pPr marL="1422000" lvl="2" indent="-457200">
              <a:buFont typeface="Wingdings" panose="05000000000000000000" pitchFamily="2" charset="2"/>
              <a:buChar char="§"/>
            </a:pPr>
            <a:r>
              <a:rPr lang="hu-HU" sz="2800" dirty="0"/>
              <a:t>Ha nem fér ki, automatikus kicsinyítés vagy sortörés</a:t>
            </a:r>
          </a:p>
          <a:p>
            <a:pPr lvl="1"/>
            <a:r>
              <a:rPr lang="hu-HU" sz="2800" b="1" i="1" dirty="0"/>
              <a:t>Törlése</a:t>
            </a:r>
          </a:p>
          <a:p>
            <a:pPr marL="1422000" lvl="2" indent="-457200">
              <a:buFont typeface="Wingdings" panose="05000000000000000000" pitchFamily="2" charset="2"/>
              <a:buChar char="§"/>
            </a:pPr>
            <a:r>
              <a:rPr lang="hu-HU" sz="2800" dirty="0"/>
              <a:t>Teljes sor/oszlop törlés vagy csak a tartalomé</a:t>
            </a:r>
          </a:p>
          <a:p>
            <a:pPr lvl="1"/>
            <a:r>
              <a:rPr lang="hu-HU" sz="2800" b="1" i="1" dirty="0"/>
              <a:t>Beszúrása</a:t>
            </a:r>
          </a:p>
          <a:p>
            <a:pPr marL="1422000" lvl="2" indent="-457200">
              <a:buFont typeface="Wingdings" panose="05000000000000000000" pitchFamily="2" charset="2"/>
              <a:buChar char="§"/>
            </a:pPr>
            <a:r>
              <a:rPr lang="hu-HU" sz="2800" dirty="0"/>
              <a:t>Kijelölt sor alá/fölé, ill. oszlop mellé balra/jobbra</a:t>
            </a:r>
          </a:p>
          <a:p>
            <a:pPr marL="1422000" lvl="2" indent="-457200">
              <a:buFont typeface="Wingdings" panose="05000000000000000000" pitchFamily="2" charset="2"/>
              <a:buChar char="§"/>
            </a:pPr>
            <a:r>
              <a:rPr lang="hu-HU" sz="2800" dirty="0"/>
              <a:t>Kijelölt elemszámú sor/oszlop </a:t>
            </a:r>
            <a:r>
              <a:rPr lang="hu-HU" sz="2800" dirty="0" err="1"/>
              <a:t>szúródik</a:t>
            </a:r>
            <a:r>
              <a:rPr lang="hu-HU" sz="2800" dirty="0"/>
              <a:t> be</a:t>
            </a:r>
          </a:p>
          <a:p>
            <a:pPr lvl="1"/>
            <a:r>
              <a:rPr lang="hu-HU" sz="2800" b="1" i="1" dirty="0"/>
              <a:t>Elrejtése/felfedése</a:t>
            </a:r>
          </a:p>
          <a:p>
            <a:pPr marL="1422000" lvl="2" indent="-457200">
              <a:buFont typeface="Wingdings" panose="05000000000000000000" pitchFamily="2" charset="2"/>
              <a:buChar char="§"/>
            </a:pPr>
            <a:r>
              <a:rPr lang="hu-HU" sz="2800" dirty="0"/>
              <a:t>Csak a megjelenített tartalmat befolyásolja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020" y="850392"/>
            <a:ext cx="3352800" cy="4846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4475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25386" y="0"/>
            <a:ext cx="4166614" cy="130386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hu-HU" dirty="0"/>
              <a:t>Alapműveletek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21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>
          <a:xfrm>
            <a:off x="182879" y="347472"/>
            <a:ext cx="8247889" cy="5862528"/>
          </a:xfrm>
        </p:spPr>
        <p:txBody>
          <a:bodyPr>
            <a:noAutofit/>
          </a:bodyPr>
          <a:lstStyle/>
          <a:p>
            <a:r>
              <a:rPr lang="hu-HU" sz="3500" b="1" dirty="0"/>
              <a:t>Keresés (</a:t>
            </a:r>
            <a:r>
              <a:rPr lang="hu-HU" sz="3500" b="1" dirty="0" err="1"/>
              <a:t>Ctrl+F</a:t>
            </a:r>
            <a:r>
              <a:rPr lang="hu-HU" sz="3500" b="1" dirty="0"/>
              <a:t>)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Adott munkalapon vagy teljes munkafüzetben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Képletben, értékben vagy megjegyzésben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Formázás is kereshető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Kis- és nagybetű megkülönböztetésével is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Teljes cellatartalom vagy csak részegység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Listázási lehetőség a találatokra</a:t>
            </a:r>
          </a:p>
          <a:p>
            <a:r>
              <a:rPr lang="hu-HU" sz="3500" b="1" dirty="0"/>
              <a:t>Csere (</a:t>
            </a:r>
            <a:r>
              <a:rPr lang="hu-HU" sz="3500" b="1" dirty="0" err="1"/>
              <a:t>Ctrl+H</a:t>
            </a:r>
            <a:r>
              <a:rPr lang="hu-HU" sz="3500" b="1" dirty="0"/>
              <a:t>)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Keresés + találatok cserélése új tartalomra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Minden találat cseréje egyszerre vagy egyesével döntve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231" y="1109066"/>
            <a:ext cx="2800924" cy="5295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0171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0"/>
            <a:ext cx="9601196" cy="95097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r>
              <a:rPr lang="hu-HU" dirty="0"/>
              <a:t>Alapműveletek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22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>
          <a:xfrm>
            <a:off x="289560" y="1407816"/>
            <a:ext cx="4190999" cy="5158800"/>
          </a:xfrm>
        </p:spPr>
        <p:txBody>
          <a:bodyPr>
            <a:normAutofit/>
          </a:bodyPr>
          <a:lstStyle/>
          <a:p>
            <a:r>
              <a:rPr lang="hu-HU" sz="3500" b="1" dirty="0"/>
              <a:t>Keresés és csere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200" dirty="0"/>
              <a:t>Közös ablak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200" dirty="0"/>
              <a:t>Külön fülek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200" dirty="0"/>
              <a:t>Találati lista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200" dirty="0"/>
              <a:t>Formátumok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60" y="1523058"/>
            <a:ext cx="6771325" cy="44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9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1"/>
            <a:ext cx="9601196" cy="88696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hu-HU" dirty="0"/>
              <a:t>Automatikus kitöltés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23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>
          <a:xfrm>
            <a:off x="457200" y="822960"/>
            <a:ext cx="9793224" cy="6035040"/>
          </a:xfrm>
        </p:spPr>
        <p:txBody>
          <a:bodyPr>
            <a:normAutofit/>
          </a:bodyPr>
          <a:lstStyle/>
          <a:p>
            <a:r>
              <a:rPr lang="hu-HU" sz="3500" b="1" dirty="0"/>
              <a:t>Automatikus cellakiegészítés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Adott </a:t>
            </a:r>
            <a:r>
              <a:rPr lang="hu-HU" sz="2800" b="1" dirty="0"/>
              <a:t>oszlop</a:t>
            </a:r>
            <a:r>
              <a:rPr lang="hu-HU" sz="2800" dirty="0"/>
              <a:t>ban már szereplő érték alapján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Kezdőkarakterek beírására, ha már egyértelmű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Összefüggő tartományra (nincs kimaradó sor)</a:t>
            </a:r>
          </a:p>
          <a:p>
            <a:r>
              <a:rPr lang="hu-HU" sz="3500" b="1" dirty="0"/>
              <a:t>Szomszédos cellák kitöltése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b="1" dirty="0"/>
              <a:t>Kitöltőjel</a:t>
            </a:r>
            <a:r>
              <a:rPr lang="hu-HU" sz="2800" dirty="0"/>
              <a:t> (cella jobb alsó sarka) vagy kitöltés menüpont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Kijelölt környező adatok alapján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Számtani/mértani sorok, dátumok, napok, sorszámok, …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Végső esetben periodikusan ismételt értékek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Többféle „trend” is választható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261" y="922627"/>
            <a:ext cx="2893863" cy="250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14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0"/>
            <a:ext cx="9601196" cy="118871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hu-HU" dirty="0"/>
              <a:t>Formázás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24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>
          <a:xfrm>
            <a:off x="192024" y="704088"/>
            <a:ext cx="10387199" cy="6153912"/>
          </a:xfrm>
        </p:spPr>
        <p:txBody>
          <a:bodyPr>
            <a:noAutofit/>
          </a:bodyPr>
          <a:lstStyle/>
          <a:p>
            <a:r>
              <a:rPr lang="hu-HU" sz="3500" b="1" dirty="0"/>
              <a:t>Szövegformázás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Betűtípus (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hu-HU" sz="2800" dirty="0"/>
              <a:t>, </a:t>
            </a:r>
            <a:r>
              <a:rPr lang="hu-H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Calibri</a:t>
            </a:r>
            <a:r>
              <a:rPr lang="hu-HU" sz="2800" dirty="0"/>
              <a:t>, </a:t>
            </a:r>
            <a:r>
              <a:rPr lang="hu-HU" sz="2800" dirty="0" err="1">
                <a:latin typeface="Comic Sans MS" panose="030F0702030302020204" pitchFamily="66" charset="0"/>
              </a:rPr>
              <a:t>Comic</a:t>
            </a:r>
            <a:r>
              <a:rPr lang="hu-HU" sz="2800" dirty="0">
                <a:latin typeface="Comic Sans MS" panose="030F0702030302020204" pitchFamily="66" charset="0"/>
              </a:rPr>
              <a:t> </a:t>
            </a:r>
            <a:r>
              <a:rPr lang="hu-HU" sz="2800" dirty="0" err="1">
                <a:latin typeface="Comic Sans MS" panose="030F0702030302020204" pitchFamily="66" charset="0"/>
              </a:rPr>
              <a:t>Sans</a:t>
            </a:r>
            <a:r>
              <a:rPr lang="hu-HU" sz="2800" dirty="0"/>
              <a:t>, …)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Betűstílus (</a:t>
            </a:r>
            <a:r>
              <a:rPr lang="hu-HU" sz="2800" b="1" dirty="0"/>
              <a:t>félkövér</a:t>
            </a:r>
            <a:r>
              <a:rPr lang="hu-HU" sz="2800" dirty="0"/>
              <a:t>, </a:t>
            </a:r>
            <a:r>
              <a:rPr lang="hu-HU" sz="2800" i="1" dirty="0"/>
              <a:t>dőlt</a:t>
            </a:r>
            <a:r>
              <a:rPr lang="hu-HU" sz="2800" dirty="0"/>
              <a:t>, </a:t>
            </a:r>
            <a:r>
              <a:rPr lang="hu-HU" sz="2800" u="sng" dirty="0"/>
              <a:t>aláhúzott</a:t>
            </a:r>
            <a:r>
              <a:rPr lang="hu-HU" sz="2800" dirty="0"/>
              <a:t>, </a:t>
            </a:r>
            <a:r>
              <a:rPr lang="hu-HU" sz="2800" strike="sngStrike" dirty="0"/>
              <a:t>áthúzott</a:t>
            </a:r>
            <a:r>
              <a:rPr lang="hu-HU" sz="2800" dirty="0"/>
              <a:t>)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Betűméret (18 </a:t>
            </a:r>
            <a:r>
              <a:rPr lang="hu-HU" sz="2800" dirty="0" err="1"/>
              <a:t>pt</a:t>
            </a:r>
            <a:r>
              <a:rPr lang="hu-HU" sz="2800" dirty="0"/>
              <a:t>, 28 </a:t>
            </a:r>
            <a:r>
              <a:rPr lang="hu-HU" sz="2800" dirty="0" err="1"/>
              <a:t>pt</a:t>
            </a:r>
            <a:r>
              <a:rPr lang="hu-HU" sz="2800" dirty="0"/>
              <a:t>, 32 </a:t>
            </a:r>
            <a:r>
              <a:rPr lang="hu-HU" sz="2800" dirty="0" err="1"/>
              <a:t>pt</a:t>
            </a:r>
            <a:r>
              <a:rPr lang="hu-HU" sz="2800" dirty="0"/>
              <a:t>, …)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Betűszín (</a:t>
            </a:r>
            <a:r>
              <a:rPr lang="hu-HU" sz="2800" dirty="0">
                <a:solidFill>
                  <a:schemeClr val="accent2"/>
                </a:solidFill>
              </a:rPr>
              <a:t>beépített</a:t>
            </a:r>
            <a:r>
              <a:rPr lang="hu-HU" sz="2800" dirty="0"/>
              <a:t> vagy </a:t>
            </a:r>
            <a:r>
              <a:rPr lang="hu-HU" sz="2800" dirty="0">
                <a:solidFill>
                  <a:srgbClr val="7700DA"/>
                </a:solidFill>
              </a:rPr>
              <a:t>tetszőleges RGB</a:t>
            </a:r>
            <a:r>
              <a:rPr lang="hu-HU" sz="2800" dirty="0"/>
              <a:t>)</a:t>
            </a:r>
          </a:p>
          <a:p>
            <a:r>
              <a:rPr lang="hu-HU" sz="3500" b="1" dirty="0"/>
              <a:t>Cellakitöltés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Háttérszín (beépített vagy tetszőleges RGB)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Különféle színátmenetek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Mintázatok szintén többféle színkombinációban</a:t>
            </a:r>
          </a:p>
          <a:p>
            <a:r>
              <a:rPr lang="hu-HU" sz="3500" b="1" dirty="0"/>
              <a:t>Stílusok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55895">
            <a:off x="8494368" y="2135551"/>
            <a:ext cx="2972976" cy="103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123" y="5812330"/>
            <a:ext cx="3928785" cy="846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Egyenes összekötő nyíllal 6"/>
          <p:cNvCxnSpPr/>
          <p:nvPr/>
        </p:nvCxnSpPr>
        <p:spPr>
          <a:xfrm flipV="1">
            <a:off x="7139354" y="1556239"/>
            <a:ext cx="2083777" cy="967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V="1">
            <a:off x="7362093" y="2137585"/>
            <a:ext cx="1606061" cy="483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V="1">
            <a:off x="6050988" y="2751992"/>
            <a:ext cx="4249550" cy="152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6948800" y="3264585"/>
            <a:ext cx="3351738" cy="4019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V="1">
            <a:off x="7247793" y="3333339"/>
            <a:ext cx="2810607" cy="12938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457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9098" y="724"/>
            <a:ext cx="9601196" cy="94510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r>
              <a:rPr lang="hu-HU" dirty="0"/>
              <a:t>Formázás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25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>
          <a:xfrm>
            <a:off x="274320" y="945829"/>
            <a:ext cx="8823511" cy="6297443"/>
          </a:xfrm>
        </p:spPr>
        <p:txBody>
          <a:bodyPr>
            <a:noAutofit/>
          </a:bodyPr>
          <a:lstStyle/>
          <a:p>
            <a:r>
              <a:rPr lang="hu-HU" sz="3500" b="1" dirty="0">
                <a:solidFill>
                  <a:schemeClr val="tx1"/>
                </a:solidFill>
              </a:rPr>
              <a:t>Igazítás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Cellán belüli elhelyezkedés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Vízszintesen és függőlegesen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Megadható behúzás is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Elforgatható tartalom (fokban megadva)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Tartalom iránya vízszintes vagy függőleges</a:t>
            </a:r>
          </a:p>
          <a:p>
            <a:r>
              <a:rPr lang="hu-HU" sz="3500" b="1" dirty="0">
                <a:solidFill>
                  <a:schemeClr val="tx1"/>
                </a:solidFill>
              </a:rPr>
              <a:t>Szegélyek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Cellatartomány körül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Állítható vonalstílus és –szín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Tetszőleges oldalakra és cellaátlókra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539" y="1444275"/>
            <a:ext cx="2331453" cy="1850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219" y="-82993"/>
            <a:ext cx="3475781" cy="6755255"/>
          </a:xfrm>
          <a:prstGeom prst="rect">
            <a:avLst/>
          </a:prstGeom>
        </p:spPr>
      </p:pic>
      <p:sp>
        <p:nvSpPr>
          <p:cNvPr id="8" name="Ellipszis 7"/>
          <p:cNvSpPr/>
          <p:nvPr/>
        </p:nvSpPr>
        <p:spPr>
          <a:xfrm>
            <a:off x="9724293" y="298939"/>
            <a:ext cx="518745" cy="40444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10958252" y="-82993"/>
            <a:ext cx="1233748" cy="8567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" name="Egyenes összekötő nyíllal 10"/>
          <p:cNvCxnSpPr>
            <a:endCxn id="9" idx="1"/>
          </p:cNvCxnSpPr>
          <p:nvPr/>
        </p:nvCxnSpPr>
        <p:spPr>
          <a:xfrm flipV="1">
            <a:off x="2259623" y="42470"/>
            <a:ext cx="8879307" cy="12499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>
            <a:endCxn id="8" idx="3"/>
          </p:cNvCxnSpPr>
          <p:nvPr/>
        </p:nvCxnSpPr>
        <p:spPr>
          <a:xfrm flipV="1">
            <a:off x="6195282" y="644155"/>
            <a:ext cx="3604979" cy="56042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930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1"/>
            <a:ext cx="9601196" cy="89611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hu-HU" dirty="0"/>
              <a:t>Formázás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26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>
          <a:xfrm>
            <a:off x="0" y="521208"/>
            <a:ext cx="10579223" cy="6336792"/>
          </a:xfrm>
        </p:spPr>
        <p:txBody>
          <a:bodyPr>
            <a:noAutofit/>
          </a:bodyPr>
          <a:lstStyle/>
          <a:p>
            <a:r>
              <a:rPr lang="hu-HU" sz="3200" b="1" dirty="0"/>
              <a:t>Számformátum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Számértékek megjelenítése különleges módon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Tartalom megjelenését befolyásolja (az értékét nem!)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Fontosabb beépített formátumok</a:t>
            </a:r>
          </a:p>
          <a:p>
            <a:pPr marL="1422000" lvl="2" indent="-457200">
              <a:buFont typeface="Wingdings" panose="05000000000000000000" pitchFamily="2" charset="2"/>
              <a:buChar char="Ø"/>
            </a:pPr>
            <a:r>
              <a:rPr lang="hu-HU" sz="2800" dirty="0"/>
              <a:t>Szám: tizedesjegyek, ezres csoportosítás opcionális (1 200,5)</a:t>
            </a:r>
          </a:p>
          <a:p>
            <a:pPr marL="1422000" lvl="2" indent="-457200">
              <a:buFont typeface="Wingdings" panose="05000000000000000000" pitchFamily="2" charset="2"/>
              <a:buChar char="Ø"/>
            </a:pPr>
            <a:r>
              <a:rPr lang="hu-HU" sz="2800" dirty="0"/>
              <a:t>Pénznem: </a:t>
            </a:r>
            <a:r>
              <a:rPr lang="hu-HU" sz="2800" dirty="0" err="1"/>
              <a:t>tiz.jegyek</a:t>
            </a:r>
            <a:r>
              <a:rPr lang="hu-HU" sz="2800" dirty="0"/>
              <a:t>, ezres </a:t>
            </a:r>
            <a:r>
              <a:rPr lang="hu-HU" sz="2800" dirty="0" err="1"/>
              <a:t>csop</a:t>
            </a:r>
            <a:r>
              <a:rPr lang="hu-HU" sz="2800" dirty="0"/>
              <a:t>., valuta a végén (1 200,5 $)</a:t>
            </a:r>
          </a:p>
          <a:p>
            <a:pPr marL="1422000" lvl="2" indent="-457200">
              <a:buFont typeface="Wingdings" panose="05000000000000000000" pitchFamily="2" charset="2"/>
              <a:buChar char="Ø"/>
            </a:pPr>
            <a:r>
              <a:rPr lang="hu-HU" sz="2800" dirty="0"/>
              <a:t>Dátum/idő: számok/betűk, felbontás, sorrend (16-02-01)</a:t>
            </a:r>
          </a:p>
          <a:p>
            <a:pPr marL="1422000" lvl="2" indent="-457200">
              <a:buFont typeface="Wingdings" panose="05000000000000000000" pitchFamily="2" charset="2"/>
              <a:buChar char="Ø"/>
            </a:pPr>
            <a:r>
              <a:rPr lang="hu-HU" sz="2800" dirty="0"/>
              <a:t>Százalék: tizedesjegyek, x100, % jellel a végén (50,56 %)</a:t>
            </a:r>
          </a:p>
          <a:p>
            <a:pPr marL="1422000" lvl="2" indent="-457200">
              <a:buFont typeface="Wingdings" panose="05000000000000000000" pitchFamily="2" charset="2"/>
              <a:buChar char="Ø"/>
            </a:pPr>
            <a:r>
              <a:rPr lang="hu-HU" sz="2800" dirty="0"/>
              <a:t>Tudományos: normál alakban, tizedesjegyek (1,52E+03)</a:t>
            </a:r>
          </a:p>
          <a:p>
            <a:pPr marL="1422000" lvl="2" indent="-457200">
              <a:buFont typeface="Wingdings" panose="05000000000000000000" pitchFamily="2" charset="2"/>
              <a:buChar char="Ø"/>
            </a:pPr>
            <a:r>
              <a:rPr lang="hu-HU" sz="2800" dirty="0"/>
              <a:t>Szöveg: egy az egyben a beírt érték (1569,24)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2800" dirty="0"/>
              <a:t>Megadható egyéni is (spéci leírónyelv segítségével)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376" y="982281"/>
            <a:ext cx="2058463" cy="4931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1336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0"/>
            <a:ext cx="9601196" cy="109727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Autofit/>
          </a:bodyPr>
          <a:lstStyle/>
          <a:p>
            <a:r>
              <a:rPr lang="hu-HU" sz="5500" dirty="0"/>
              <a:t>Feladat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27</a:t>
            </a:fld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991"/>
            <a:ext cx="12192000" cy="4412297"/>
          </a:xfrm>
        </p:spPr>
      </p:pic>
    </p:spTree>
    <p:extLst>
      <p:ext uri="{BB962C8B-B14F-4D97-AF65-F5344CB8AC3E}">
        <p14:creationId xmlns:p14="http://schemas.microsoft.com/office/powerpoint/2010/main" val="1390221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28</a:t>
            </a:fld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BF29A8D-CEDE-4F37-A5A1-8F5559D31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61" y="0"/>
            <a:ext cx="11635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90166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29</a:t>
            </a:fld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450ADCDA-7891-4FE3-9504-7A22182BD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447"/>
            <a:ext cx="12192000" cy="651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8897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r>
              <a:rPr lang="hu-HU" sz="5500" dirty="0"/>
              <a:t>Bevezetés</a:t>
            </a:r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Táblázatkezelés általában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>
          <a:xfrm>
            <a:off x="0" y="6430963"/>
            <a:ext cx="539750" cy="312737"/>
          </a:xfrm>
        </p:spPr>
        <p:txBody>
          <a:bodyPr/>
          <a:lstStyle/>
          <a:p>
            <a:fld id="{749F71C9-278E-471F-A52B-879E4728A843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9518035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30</a:t>
            </a:fld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2D576947-ADB9-448F-B680-CE1C87F80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431"/>
            <a:ext cx="12192000" cy="637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84514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31</a:t>
            </a:fld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2A9C4E2-B4E9-4747-9F66-45BADA947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80962"/>
            <a:ext cx="1203007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02354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32</a:t>
            </a:fld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6193475B-34A4-43A8-B8CD-732B5538D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78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49987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33</a:t>
            </a:fld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F97A6136-669D-49A4-A2EE-69777FDF4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61290" cy="6858000"/>
          </a:xfrm>
          <a:prstGeom prst="rect">
            <a:avLst/>
          </a:prstGeom>
        </p:spPr>
      </p:pic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70879D3A-884E-4422-8DF0-25A6CA984B56}"/>
              </a:ext>
            </a:extLst>
          </p:cNvPr>
          <p:cNvSpPr/>
          <p:nvPr/>
        </p:nvSpPr>
        <p:spPr>
          <a:xfrm>
            <a:off x="697117" y="4961299"/>
            <a:ext cx="2489703" cy="150287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2214593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34</a:t>
            </a:fld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F1E32CAC-7732-4D2F-A3E7-A03A6F817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37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92306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35</a:t>
            </a:fld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974CFF2-5C33-4637-AA80-62DEF82A2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"/>
            <a:ext cx="12192000" cy="6857526"/>
          </a:xfrm>
          <a:prstGeom prst="rect">
            <a:avLst/>
          </a:prstGeom>
        </p:spPr>
      </p:pic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FEBC2FB1-A8FD-4047-B8AF-65D106DC6BF6}"/>
              </a:ext>
            </a:extLst>
          </p:cNvPr>
          <p:cNvSpPr/>
          <p:nvPr/>
        </p:nvSpPr>
        <p:spPr>
          <a:xfrm>
            <a:off x="4345663" y="5217563"/>
            <a:ext cx="434567" cy="37748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5769375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36</a:t>
            </a:fld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129BB9D1-45B4-403D-9F43-94504B649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76"/>
            <a:ext cx="12192000" cy="6813847"/>
          </a:xfrm>
          <a:prstGeom prst="rect">
            <a:avLst/>
          </a:prstGeom>
        </p:spPr>
      </p:pic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E5549002-1709-4C97-8B53-FD40D8E3039C}"/>
              </a:ext>
            </a:extLst>
          </p:cNvPr>
          <p:cNvSpPr/>
          <p:nvPr/>
        </p:nvSpPr>
        <p:spPr>
          <a:xfrm>
            <a:off x="2933324" y="5441133"/>
            <a:ext cx="1140736" cy="52786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3713283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37</a:t>
            </a:fld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3CEEEA3-B279-4179-8E48-CCF1F4D77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22585" cy="6858000"/>
          </a:xfrm>
          <a:prstGeom prst="rect">
            <a:avLst/>
          </a:prstGeom>
        </p:spPr>
      </p:pic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6A225CC9-93CA-4F45-8D65-096AF40BD508}"/>
              </a:ext>
            </a:extLst>
          </p:cNvPr>
          <p:cNvSpPr/>
          <p:nvPr/>
        </p:nvSpPr>
        <p:spPr>
          <a:xfrm>
            <a:off x="1810694" y="1167897"/>
            <a:ext cx="516048" cy="45267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C35CF88D-7037-4D98-85A5-53CBE64D217A}"/>
              </a:ext>
            </a:extLst>
          </p:cNvPr>
          <p:cNvSpPr/>
          <p:nvPr/>
        </p:nvSpPr>
        <p:spPr>
          <a:xfrm>
            <a:off x="4725909" y="3820563"/>
            <a:ext cx="4644428" cy="108641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7294302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38</a:t>
            </a:fld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3CC7047E-9EC2-414A-B054-BB8130FB2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708"/>
            <a:ext cx="12192000" cy="5536583"/>
          </a:xfrm>
          <a:prstGeom prst="rect">
            <a:avLst/>
          </a:prstGeom>
        </p:spPr>
      </p:pic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8EF738FD-D178-4AE5-A6C1-09C38A260DF9}"/>
              </a:ext>
            </a:extLst>
          </p:cNvPr>
          <p:cNvSpPr/>
          <p:nvPr/>
        </p:nvSpPr>
        <p:spPr>
          <a:xfrm>
            <a:off x="914400" y="1629624"/>
            <a:ext cx="7478162" cy="150287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2578935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39</a:t>
            </a:fld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4B1C4D3B-3535-4686-8BDE-E1BD02D37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45550" cy="6858000"/>
          </a:xfrm>
          <a:prstGeom prst="rect">
            <a:avLst/>
          </a:prstGeom>
        </p:spPr>
      </p:pic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60713911-12D0-4446-BC0F-18DA96195C47}"/>
              </a:ext>
            </a:extLst>
          </p:cNvPr>
          <p:cNvSpPr/>
          <p:nvPr/>
        </p:nvSpPr>
        <p:spPr>
          <a:xfrm>
            <a:off x="697117" y="5893806"/>
            <a:ext cx="7306146" cy="57036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462875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4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227477" y="6488668"/>
            <a:ext cx="170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  <a:hlinkClick r:id="rId3"/>
              </a:rPr>
              <a:t>Excel Mario</a:t>
            </a:r>
            <a:endParaRPr lang="hu-HU" b="1" dirty="0">
              <a:solidFill>
                <a:srgbClr val="C00000"/>
              </a:solidFill>
            </a:endParaRPr>
          </a:p>
        </p:txBody>
      </p:sp>
      <p:pic>
        <p:nvPicPr>
          <p:cNvPr id="8" name="ax2UBISNv2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0728" y="201025"/>
            <a:ext cx="11178032" cy="628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96025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DEF1E50C-45C6-4CBB-9077-D05AC918B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6" y="0"/>
            <a:ext cx="12099687" cy="6858000"/>
          </a:xfrm>
          <a:prstGeom prst="rect">
            <a:avLst/>
          </a:prstGeom>
        </p:spPr>
      </p:pic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0AD3EDE9-9F9D-4750-A189-A513DF12CF0C}"/>
              </a:ext>
            </a:extLst>
          </p:cNvPr>
          <p:cNvSpPr/>
          <p:nvPr/>
        </p:nvSpPr>
        <p:spPr>
          <a:xfrm>
            <a:off x="5622202" y="543209"/>
            <a:ext cx="1276539" cy="34403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448F6822-6E02-42D2-93E5-F1980DD47D1B}"/>
              </a:ext>
            </a:extLst>
          </p:cNvPr>
          <p:cNvSpPr/>
          <p:nvPr/>
        </p:nvSpPr>
        <p:spPr>
          <a:xfrm>
            <a:off x="5653889" y="4671589"/>
            <a:ext cx="1960075" cy="34403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48624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933E89BD-C28C-4A5E-82AE-6D07EC838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357" y="0"/>
            <a:ext cx="7991286" cy="6858000"/>
          </a:xfrm>
          <a:prstGeom prst="rect">
            <a:avLst/>
          </a:prstGeom>
        </p:spPr>
      </p:pic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EB9E7EA5-47C4-4F2F-946A-E76F7B50AC91}"/>
              </a:ext>
            </a:extLst>
          </p:cNvPr>
          <p:cNvSpPr/>
          <p:nvPr/>
        </p:nvSpPr>
        <p:spPr>
          <a:xfrm>
            <a:off x="4535788" y="2525918"/>
            <a:ext cx="353084" cy="26255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05874121-D6E6-4495-8D04-2CEB7E176F9B}"/>
              </a:ext>
            </a:extLst>
          </p:cNvPr>
          <p:cNvSpPr/>
          <p:nvPr/>
        </p:nvSpPr>
        <p:spPr>
          <a:xfrm>
            <a:off x="4535788" y="1953286"/>
            <a:ext cx="624687" cy="42777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8617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D622F70-A0E0-487B-A981-C4636D8FC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62" y="178640"/>
            <a:ext cx="11227311" cy="650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77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38040034-A077-4B13-82ED-999E3159F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97110" cy="6858000"/>
          </a:xfrm>
          <a:prstGeom prst="rect">
            <a:avLst/>
          </a:prstGeom>
        </p:spPr>
      </p:pic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D9E7ED4C-BC1A-4BD6-B1EB-4456A2F1E4AF}"/>
              </a:ext>
            </a:extLst>
          </p:cNvPr>
          <p:cNvSpPr/>
          <p:nvPr/>
        </p:nvSpPr>
        <p:spPr>
          <a:xfrm>
            <a:off x="2245261" y="0"/>
            <a:ext cx="1059254" cy="42777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49500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0CB58B34-1A12-46ED-B84C-C72AC04C6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44" y="0"/>
            <a:ext cx="9033112" cy="6858000"/>
          </a:xfrm>
          <a:prstGeom prst="rect">
            <a:avLst/>
          </a:prstGeom>
        </p:spPr>
      </p:pic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D154A0B2-DB58-447B-AEDA-1DD0A1817D64}"/>
              </a:ext>
            </a:extLst>
          </p:cNvPr>
          <p:cNvSpPr/>
          <p:nvPr/>
        </p:nvSpPr>
        <p:spPr>
          <a:xfrm>
            <a:off x="2064192" y="5178583"/>
            <a:ext cx="941558" cy="33497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39911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674740A0-79A3-4734-B6BE-C661D5669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74795" cy="6858000"/>
          </a:xfrm>
          <a:prstGeom prst="rect">
            <a:avLst/>
          </a:prstGeom>
        </p:spPr>
      </p:pic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780073E5-A36E-4DC5-B28D-F4AB444AA5BB}"/>
              </a:ext>
            </a:extLst>
          </p:cNvPr>
          <p:cNvSpPr/>
          <p:nvPr/>
        </p:nvSpPr>
        <p:spPr>
          <a:xfrm>
            <a:off x="2942377" y="4454305"/>
            <a:ext cx="4870763" cy="53415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89DCA9E7-533F-4937-880B-53C8434F18CE}"/>
              </a:ext>
            </a:extLst>
          </p:cNvPr>
          <p:cNvSpPr/>
          <p:nvPr/>
        </p:nvSpPr>
        <p:spPr>
          <a:xfrm>
            <a:off x="5694632" y="325925"/>
            <a:ext cx="1883118" cy="37119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52551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523E264E-6035-4998-B587-E48FC1C17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5960"/>
            <a:ext cx="12192000" cy="5746079"/>
          </a:xfrm>
          <a:prstGeom prst="rect">
            <a:avLst/>
          </a:prstGeom>
        </p:spPr>
      </p:pic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EEBE7DED-82E1-47F5-8C0B-9EF377B3D6FF}"/>
              </a:ext>
            </a:extLst>
          </p:cNvPr>
          <p:cNvSpPr/>
          <p:nvPr/>
        </p:nvSpPr>
        <p:spPr>
          <a:xfrm>
            <a:off x="2245260" y="3965418"/>
            <a:ext cx="5241956" cy="53415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8E815DA6-B8CD-4DA2-87DF-1A695C7C3958}"/>
              </a:ext>
            </a:extLst>
          </p:cNvPr>
          <p:cNvSpPr/>
          <p:nvPr/>
        </p:nvSpPr>
        <p:spPr>
          <a:xfrm>
            <a:off x="7650179" y="2507810"/>
            <a:ext cx="1113575" cy="23539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D598CB2B-7C81-4E9A-80BB-C3615784FCA1}"/>
              </a:ext>
            </a:extLst>
          </p:cNvPr>
          <p:cNvSpPr/>
          <p:nvPr/>
        </p:nvSpPr>
        <p:spPr>
          <a:xfrm>
            <a:off x="8917663" y="3032911"/>
            <a:ext cx="2924269" cy="19917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31172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9531EE38-E59D-48D8-A2F6-46CE4E4F6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4740"/>
            <a:ext cx="12192000" cy="516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993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A42EC77-7557-4B37-B752-203347DB7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099891"/>
          </a:xfrm>
          <a:prstGeom prst="rect">
            <a:avLst/>
          </a:prstGeom>
        </p:spPr>
      </p:pic>
      <p:sp>
        <p:nvSpPr>
          <p:cNvPr id="6" name="Cím 5">
            <a:extLst>
              <a:ext uri="{FF2B5EF4-FFF2-40B4-BE49-F238E27FC236}">
                <a16:creationId xmlns:a16="http://schemas.microsoft.com/office/drawing/2014/main" id="{033C2173-9634-410A-9D69-8435CF7F7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64594"/>
            <a:ext cx="12192000" cy="2693406"/>
          </a:xfrm>
        </p:spPr>
        <p:txBody>
          <a:bodyPr>
            <a:normAutofit/>
          </a:bodyPr>
          <a:lstStyle/>
          <a:p>
            <a:r>
              <a:rPr lang="hu-HU" dirty="0"/>
              <a:t>A fájl a saját neved legyen! (pl. KisPál.xlsx)</a:t>
            </a:r>
            <a:br>
              <a:rPr lang="hu-HU" dirty="0"/>
            </a:br>
            <a:r>
              <a:rPr lang="hu-HU" dirty="0"/>
              <a:t>Ide küldd: </a:t>
            </a:r>
            <a:r>
              <a:rPr lang="hu-HU" b="1" dirty="0"/>
              <a:t>hunyadi.laszlo@osb.hu</a:t>
            </a:r>
          </a:p>
        </p:txBody>
      </p:sp>
    </p:spTree>
    <p:extLst>
      <p:ext uri="{BB962C8B-B14F-4D97-AF65-F5344CB8AC3E}">
        <p14:creationId xmlns:p14="http://schemas.microsoft.com/office/powerpoint/2010/main" val="36931616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102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0"/>
            <a:ext cx="9601196" cy="130386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hu-HU" dirty="0"/>
              <a:t>Táblázatok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5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>
          <a:xfrm>
            <a:off x="219456" y="850392"/>
            <a:ext cx="11362944" cy="6007608"/>
          </a:xfrm>
        </p:spPr>
        <p:txBody>
          <a:bodyPr>
            <a:noAutofit/>
          </a:bodyPr>
          <a:lstStyle/>
          <a:p>
            <a:r>
              <a:rPr lang="hu-HU" sz="3000" b="1" dirty="0">
                <a:solidFill>
                  <a:schemeClr val="accent1">
                    <a:lumMod val="75000"/>
                  </a:schemeClr>
                </a:solidFill>
              </a:rPr>
              <a:t>Célok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Adatreprezentálás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Áttekinthetőség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Rendezettség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Összefüggések</a:t>
            </a:r>
          </a:p>
          <a:p>
            <a:r>
              <a:rPr lang="hu-HU" sz="3000" b="1" dirty="0">
                <a:solidFill>
                  <a:schemeClr val="accent1">
                    <a:lumMod val="75000"/>
                  </a:schemeClr>
                </a:solidFill>
              </a:rPr>
              <a:t>Felhasználás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Nyilvántartások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Mérnöki számítások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Pénzügyi kalkulációk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Tájékoztatás (pl. órarend, terembeosztás)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20" y="1468459"/>
            <a:ext cx="5963978" cy="3963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7712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1202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1578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9567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4716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609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Formázás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55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>
          <a:xfrm>
            <a:off x="199176" y="461727"/>
            <a:ext cx="10380047" cy="5748273"/>
          </a:xfrm>
        </p:spPr>
        <p:txBody>
          <a:bodyPr>
            <a:normAutofit/>
          </a:bodyPr>
          <a:lstStyle/>
          <a:p>
            <a:r>
              <a:rPr lang="hu-HU" dirty="0"/>
              <a:t>Feltételes formázás </a:t>
            </a:r>
            <a:r>
              <a:rPr lang="hu-HU" sz="2000" dirty="0">
                <a:solidFill>
                  <a:srgbClr val="910A26"/>
                </a:solidFill>
                <a:latin typeface="Bariol Regular"/>
                <a:ea typeface="+mj-ea"/>
                <a:cs typeface="+mj-cs"/>
              </a:rPr>
              <a:t>(</a:t>
            </a:r>
            <a:r>
              <a:rPr lang="hu-HU" sz="2000" b="1" dirty="0">
                <a:solidFill>
                  <a:srgbClr val="910A26"/>
                </a:solidFill>
                <a:latin typeface="Bariol Regular"/>
                <a:ea typeface="+mj-ea"/>
                <a:cs typeface="+mj-cs"/>
              </a:rPr>
              <a:t>DEMÓ</a:t>
            </a:r>
            <a:r>
              <a:rPr lang="hu-HU" sz="2000" dirty="0">
                <a:solidFill>
                  <a:srgbClr val="910A26"/>
                </a:solidFill>
                <a:latin typeface="Bariol Regular"/>
                <a:ea typeface="+mj-ea"/>
                <a:cs typeface="+mj-cs"/>
              </a:rPr>
              <a:t>)</a:t>
            </a:r>
            <a:endParaRPr lang="hu-HU" dirty="0"/>
          </a:p>
          <a:p>
            <a:pPr lvl="1"/>
            <a:r>
              <a:rPr lang="hu-HU" dirty="0"/>
              <a:t>Csak a feltételnek megfelelő tartalomra érvényes</a:t>
            </a:r>
          </a:p>
          <a:p>
            <a:pPr lvl="1"/>
            <a:r>
              <a:rPr lang="hu-HU" dirty="0"/>
              <a:t>Teljeskörű formázási lehetőségek</a:t>
            </a:r>
          </a:p>
          <a:p>
            <a:pPr lvl="1"/>
            <a:r>
              <a:rPr lang="hu-HU" dirty="0"/>
              <a:t>Szabályok definiálása</a:t>
            </a:r>
          </a:p>
          <a:p>
            <a:pPr lvl="2"/>
            <a:r>
              <a:rPr lang="hu-HU" dirty="0"/>
              <a:t>Hozzáadás, szerkesztés, törlés, </a:t>
            </a:r>
            <a:r>
              <a:rPr lang="hu-HU" b="1" dirty="0"/>
              <a:t>sorrend</a:t>
            </a:r>
            <a:r>
              <a:rPr lang="hu-HU" dirty="0"/>
              <a:t> fontos</a:t>
            </a:r>
          </a:p>
          <a:p>
            <a:pPr lvl="1"/>
            <a:r>
              <a:rPr lang="hu-HU" dirty="0"/>
              <a:t>Konstans érték(ek)</a:t>
            </a:r>
            <a:r>
              <a:rPr lang="hu-HU" dirty="0" err="1"/>
              <a:t>hez</a:t>
            </a:r>
            <a:r>
              <a:rPr lang="hu-HU" dirty="0"/>
              <a:t> képest</a:t>
            </a:r>
          </a:p>
          <a:p>
            <a:pPr lvl="2"/>
            <a:r>
              <a:rPr lang="hu-HU" dirty="0"/>
              <a:t>Kisebb, nagyobb, egyenlő, közbeeső</a:t>
            </a:r>
          </a:p>
          <a:p>
            <a:pPr lvl="1"/>
            <a:r>
              <a:rPr lang="hu-HU" dirty="0"/>
              <a:t>Kijelölt tartományon belül (egymáshoz képest)</a:t>
            </a:r>
          </a:p>
          <a:p>
            <a:pPr lvl="2"/>
            <a:r>
              <a:rPr lang="hu-HU" dirty="0"/>
              <a:t>Első/utolsó N db/%</a:t>
            </a:r>
          </a:p>
          <a:p>
            <a:pPr lvl="2"/>
            <a:r>
              <a:rPr lang="hu-HU" dirty="0"/>
              <a:t>Átlag alatti/feletti</a:t>
            </a:r>
          </a:p>
          <a:p>
            <a:pPr lvl="2"/>
            <a:r>
              <a:rPr lang="hu-HU" dirty="0"/>
              <a:t>Adatsávok, színskálák, ikonkészletek</a:t>
            </a:r>
          </a:p>
        </p:txBody>
      </p:sp>
    </p:spTree>
    <p:extLst>
      <p:ext uri="{BB962C8B-B14F-4D97-AF65-F5344CB8AC3E}">
        <p14:creationId xmlns:p14="http://schemas.microsoft.com/office/powerpoint/2010/main" val="3480814567"/>
      </p:ext>
    </p:extLst>
  </p:cSld>
  <p:clrMapOvr>
    <a:masterClrMapping/>
  </p:clrMapOvr>
  <p:transition spd="slow">
    <p:push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56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>
          <a:xfrm>
            <a:off x="356104" y="502466"/>
            <a:ext cx="10972800" cy="5158800"/>
          </a:xfrm>
        </p:spPr>
        <p:txBody>
          <a:bodyPr>
            <a:normAutofit/>
          </a:bodyPr>
          <a:lstStyle/>
          <a:p>
            <a:r>
              <a:rPr lang="hu-HU" dirty="0"/>
              <a:t>Képek</a:t>
            </a:r>
          </a:p>
          <a:p>
            <a:pPr lvl="1"/>
            <a:r>
              <a:rPr lang="hu-HU" dirty="0"/>
              <a:t>Lokális vagy online forrásból (vagy képernyőkép)</a:t>
            </a:r>
          </a:p>
          <a:p>
            <a:pPr lvl="1"/>
            <a:r>
              <a:rPr lang="hu-HU" dirty="0"/>
              <a:t>Átméretezés, vágás, forgatás</a:t>
            </a:r>
          </a:p>
          <a:p>
            <a:pPr lvl="1"/>
            <a:r>
              <a:rPr lang="hu-HU" dirty="0"/>
              <a:t>Szegélyek, 3D hatások, árnyékok és más effektusok</a:t>
            </a:r>
          </a:p>
          <a:p>
            <a:pPr lvl="1"/>
            <a:r>
              <a:rPr lang="hu-HU" dirty="0"/>
              <a:t>Tetszőleges elrendezés és sorrend</a:t>
            </a:r>
          </a:p>
          <a:p>
            <a:pPr lvl="1"/>
            <a:r>
              <a:rPr lang="hu-HU" dirty="0"/>
              <a:t>Előre definiált „művészi effektek”</a:t>
            </a:r>
          </a:p>
          <a:p>
            <a:r>
              <a:rPr lang="hu-HU" dirty="0"/>
              <a:t>Alakzatok</a:t>
            </a:r>
          </a:p>
          <a:p>
            <a:pPr lvl="1"/>
            <a:r>
              <a:rPr lang="hu-HU" dirty="0"/>
              <a:t>Vonalak, görbék, sokszögek, egyéb geometriai formák</a:t>
            </a:r>
          </a:p>
          <a:p>
            <a:pPr lvl="1"/>
            <a:r>
              <a:rPr lang="hu-HU" dirty="0"/>
              <a:t>Képekhez hasonló formázási lehetőségek</a:t>
            </a:r>
          </a:p>
          <a:p>
            <a:pPr lvl="1"/>
            <a:r>
              <a:rPr lang="hu-HU" dirty="0"/>
              <a:t>Szöveget is tartalmazhat (~szövegdoboz)</a:t>
            </a:r>
          </a:p>
        </p:txBody>
      </p:sp>
    </p:spTree>
    <p:extLst>
      <p:ext uri="{BB962C8B-B14F-4D97-AF65-F5344CB8AC3E}">
        <p14:creationId xmlns:p14="http://schemas.microsoft.com/office/powerpoint/2010/main" val="2811223830"/>
      </p:ext>
    </p:extLst>
  </p:cSld>
  <p:clrMapOvr>
    <a:masterClrMapping/>
  </p:clrMapOvr>
  <p:transition spd="slow">
    <p:push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Beágyazható objektumok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57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hu-HU" dirty="0"/>
              <a:t>Képek és alakzatok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561" y="1568792"/>
            <a:ext cx="5784239" cy="464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18000"/>
      </p:ext>
    </p:extLst>
  </p:cSld>
  <p:clrMapOvr>
    <a:masterClrMapping/>
  </p:clrMapOvr>
  <p:transition spd="slow">
    <p:push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Beágyazható objektumok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58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hu-HU" dirty="0"/>
              <a:t>Egyenletek</a:t>
            </a:r>
          </a:p>
          <a:p>
            <a:pPr lvl="1"/>
            <a:r>
              <a:rPr lang="hu-HU" dirty="0"/>
              <a:t>Külön menüsor és szerkesztőfelület</a:t>
            </a:r>
          </a:p>
          <a:p>
            <a:pPr lvl="1"/>
            <a:r>
              <a:rPr lang="hu-HU" dirty="0"/>
              <a:t>Kézi írás felismerése</a:t>
            </a:r>
          </a:p>
          <a:p>
            <a:pPr lvl="1"/>
            <a:r>
              <a:rPr lang="hu-HU" dirty="0"/>
              <a:t>Gyakori matekos szimbólumok, struktúrák, jelölések</a:t>
            </a:r>
          </a:p>
          <a:p>
            <a:pPr lvl="1"/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12" y="3170629"/>
            <a:ext cx="6627576" cy="291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61673"/>
      </p:ext>
    </p:extLst>
  </p:cSld>
  <p:clrMapOvr>
    <a:masterClrMapping/>
  </p:clrMapOvr>
  <p:transition spd="slow">
    <p:push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Beágyazható objektumok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59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hu-HU" dirty="0"/>
              <a:t>Élőfej és élőláb</a:t>
            </a:r>
          </a:p>
          <a:p>
            <a:pPr lvl="1"/>
            <a:r>
              <a:rPr lang="hu-HU" dirty="0"/>
              <a:t>Automatikusan számolt beépített lehetőségek</a:t>
            </a:r>
          </a:p>
          <a:p>
            <a:pPr lvl="1"/>
            <a:r>
              <a:rPr lang="hu-HU" dirty="0"/>
              <a:t>Oldalszám, dátum, idő, munkalap neve stb.</a:t>
            </a:r>
          </a:p>
          <a:p>
            <a:r>
              <a:rPr lang="hu-HU" dirty="0"/>
              <a:t>Újabb táblázat</a:t>
            </a:r>
          </a:p>
          <a:p>
            <a:r>
              <a:rPr lang="hu-HU" dirty="0"/>
              <a:t>Ikonok, szimbólumok, folyamatábrák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912" y="3818315"/>
            <a:ext cx="5284176" cy="235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7480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59410" y="1"/>
            <a:ext cx="9601196" cy="104568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hu-HU" dirty="0"/>
              <a:t>Táblázatok „gépesítése”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6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>
          <a:xfrm>
            <a:off x="2977896" y="1067642"/>
            <a:ext cx="10972800" cy="5158800"/>
          </a:xfrm>
        </p:spPr>
        <p:txBody>
          <a:bodyPr>
            <a:normAutofit/>
          </a:bodyPr>
          <a:lstStyle/>
          <a:p>
            <a:r>
              <a:rPr lang="hu-HU" sz="3000" b="1" dirty="0"/>
              <a:t>Klasszikus (toll-papír) megoldás problémái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Lassú és körülményes kitöltés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Nehézkes terjesztés és megosztás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Adatmódosítás nemigen lehetséges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Nem egységes, csúnya megjelenés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461" y="4059752"/>
            <a:ext cx="6324124" cy="262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5343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Diagramok </a:t>
            </a:r>
            <a:r>
              <a:rPr lang="hu-HU" sz="2000" dirty="0"/>
              <a:t>(</a:t>
            </a:r>
            <a:r>
              <a:rPr lang="hu-HU" sz="2000" b="1" dirty="0"/>
              <a:t>DEMÓ</a:t>
            </a:r>
            <a:r>
              <a:rPr lang="hu-HU" sz="2000" dirty="0"/>
              <a:t>)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60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hu-HU" dirty="0"/>
              <a:t>Kijelölt adatokból generálható</a:t>
            </a:r>
          </a:p>
          <a:p>
            <a:r>
              <a:rPr lang="hu-HU" dirty="0"/>
              <a:t>Dinamikusan változik az adatoktól függően</a:t>
            </a:r>
          </a:p>
          <a:p>
            <a:r>
              <a:rPr lang="hu-HU" dirty="0"/>
              <a:t>Sokféle típus</a:t>
            </a:r>
          </a:p>
          <a:p>
            <a:pPr lvl="1"/>
            <a:r>
              <a:rPr lang="hu-HU" dirty="0"/>
              <a:t>Oszlop, vonal, kör, terület, felület, sávos, …</a:t>
            </a:r>
          </a:p>
          <a:p>
            <a:r>
              <a:rPr lang="hu-HU" dirty="0"/>
              <a:t>Részletesen </a:t>
            </a:r>
            <a:r>
              <a:rPr lang="hu-HU" dirty="0" err="1"/>
              <a:t>testreszabható</a:t>
            </a:r>
            <a:endParaRPr lang="hu-HU" dirty="0"/>
          </a:p>
          <a:p>
            <a:pPr lvl="1"/>
            <a:r>
              <a:rPr lang="hu-HU" dirty="0"/>
              <a:t>Cím, tengelyek, adatfelirat, rácsvonalak, jelmagyarázat</a:t>
            </a:r>
          </a:p>
          <a:p>
            <a:pPr lvl="1"/>
            <a:r>
              <a:rPr lang="hu-HU" dirty="0"/>
              <a:t>Skálázás, értékkészlet, lépésköz, elrendezés</a:t>
            </a:r>
          </a:p>
          <a:p>
            <a:r>
              <a:rPr lang="hu-HU" dirty="0"/>
              <a:t>Rengeteg formázási lehetőség</a:t>
            </a:r>
          </a:p>
          <a:p>
            <a:pPr lvl="1"/>
            <a:r>
              <a:rPr lang="hu-HU" dirty="0"/>
              <a:t>Szín, effekt, 3D hatás, méret minden összetevőre</a:t>
            </a:r>
          </a:p>
          <a:p>
            <a:r>
              <a:rPr lang="hu-HU" dirty="0"/>
              <a:t>Előre definiált stílusok</a:t>
            </a:r>
          </a:p>
        </p:txBody>
      </p:sp>
    </p:spTree>
    <p:extLst>
      <p:ext uri="{BB962C8B-B14F-4D97-AF65-F5344CB8AC3E}">
        <p14:creationId xmlns:p14="http://schemas.microsoft.com/office/powerpoint/2010/main" val="1041764609"/>
      </p:ext>
    </p:extLst>
  </p:cSld>
  <p:clrMapOvr>
    <a:masterClrMapping/>
  </p:clrMapOvr>
  <p:transition spd="slow">
    <p:push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Diagramok</a:t>
            </a:r>
            <a:endParaRPr lang="hu-HU" sz="20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61</a:t>
            </a:fld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2662" y="784596"/>
            <a:ext cx="7026676" cy="5475061"/>
          </a:xfrm>
        </p:spPr>
      </p:pic>
    </p:spTree>
    <p:extLst>
      <p:ext uri="{BB962C8B-B14F-4D97-AF65-F5344CB8AC3E}">
        <p14:creationId xmlns:p14="http://schemas.microsoft.com/office/powerpoint/2010/main" val="638157079"/>
      </p:ext>
    </p:extLst>
  </p:cSld>
  <p:clrMapOvr>
    <a:masterClrMapping/>
  </p:clrMapOvr>
  <p:transition spd="slow">
    <p:push dir="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Képletek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62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= </a:t>
            </a:r>
            <a:r>
              <a:rPr lang="hu-HU" dirty="0">
                <a:solidFill>
                  <a:schemeClr val="accent2"/>
                </a:solidFill>
              </a:rPr>
              <a:t>SZUM(</a:t>
            </a:r>
            <a:r>
              <a:rPr lang="hu-HU" dirty="0">
                <a:solidFill>
                  <a:srgbClr val="00B0F0"/>
                </a:solidFill>
              </a:rPr>
              <a:t>A2</a:t>
            </a:r>
            <a:r>
              <a:rPr lang="hu-HU" dirty="0">
                <a:solidFill>
                  <a:schemeClr val="accent2"/>
                </a:solidFill>
              </a:rPr>
              <a:t> </a:t>
            </a:r>
            <a:r>
              <a:rPr lang="hu-HU" dirty="0">
                <a:solidFill>
                  <a:srgbClr val="7700DA"/>
                </a:solidFill>
              </a:rPr>
              <a:t>:</a:t>
            </a:r>
            <a:r>
              <a:rPr lang="hu-HU" dirty="0">
                <a:solidFill>
                  <a:schemeClr val="accent2"/>
                </a:solidFill>
              </a:rPr>
              <a:t> </a:t>
            </a:r>
            <a:r>
              <a:rPr lang="hu-HU" dirty="0">
                <a:solidFill>
                  <a:srgbClr val="00B0F0"/>
                </a:solidFill>
              </a:rPr>
              <a:t>B15</a:t>
            </a:r>
            <a:r>
              <a:rPr lang="hu-HU" dirty="0">
                <a:solidFill>
                  <a:schemeClr val="accent2"/>
                </a:solidFill>
              </a:rPr>
              <a:t>) </a:t>
            </a:r>
            <a:r>
              <a:rPr lang="hu-HU" dirty="0">
                <a:solidFill>
                  <a:srgbClr val="7700DA"/>
                </a:solidFill>
              </a:rPr>
              <a:t>*</a:t>
            </a:r>
            <a:r>
              <a:rPr lang="hu-HU" dirty="0"/>
              <a:t> </a:t>
            </a:r>
            <a:r>
              <a:rPr lang="hu-HU" dirty="0">
                <a:solidFill>
                  <a:srgbClr val="00B0F0"/>
                </a:solidFill>
              </a:rPr>
              <a:t>A$2</a:t>
            </a:r>
            <a:r>
              <a:rPr lang="hu-HU" dirty="0"/>
              <a:t> </a:t>
            </a:r>
            <a:r>
              <a:rPr lang="hu-HU" dirty="0">
                <a:solidFill>
                  <a:srgbClr val="7700DA"/>
                </a:solidFill>
              </a:rPr>
              <a:t>+</a:t>
            </a:r>
            <a:r>
              <a:rPr lang="hu-HU" dirty="0"/>
              <a:t> </a:t>
            </a:r>
            <a:r>
              <a:rPr lang="hu-HU" dirty="0">
                <a:solidFill>
                  <a:srgbClr val="00B050"/>
                </a:solidFill>
              </a:rPr>
              <a:t>684</a:t>
            </a:r>
          </a:p>
          <a:p>
            <a:r>
              <a:rPr lang="hu-HU" dirty="0"/>
              <a:t>Számított érték mindig egyenlőségjellel kezdődik</a:t>
            </a:r>
          </a:p>
          <a:p>
            <a:r>
              <a:rPr lang="hu-HU" dirty="0">
                <a:solidFill>
                  <a:srgbClr val="7700DA"/>
                </a:solidFill>
              </a:rPr>
              <a:t>Operátor</a:t>
            </a:r>
          </a:p>
          <a:p>
            <a:pPr lvl="1"/>
            <a:r>
              <a:rPr lang="hu-HU" dirty="0"/>
              <a:t>Számítás típusát adja meg</a:t>
            </a:r>
          </a:p>
          <a:p>
            <a:pPr lvl="1"/>
            <a:r>
              <a:rPr lang="hu-HU" dirty="0"/>
              <a:t>Kötött műveleti sorrend </a:t>
            </a:r>
            <a:r>
              <a:rPr lang="hu-HU"/>
              <a:t>(ahogy a </a:t>
            </a:r>
            <a:r>
              <a:rPr lang="hu-HU" dirty="0"/>
              <a:t>matekban)</a:t>
            </a:r>
          </a:p>
          <a:p>
            <a:pPr lvl="1"/>
            <a:r>
              <a:rPr lang="hu-HU" dirty="0"/>
              <a:t>Aritmetikai (+ - / * ^ %) és hasonlító (&lt; &gt; =)</a:t>
            </a:r>
          </a:p>
          <a:p>
            <a:pPr lvl="1"/>
            <a:r>
              <a:rPr lang="hu-HU" dirty="0"/>
              <a:t>Szövegösszefűző (&amp;) és hivatkozási (; :)</a:t>
            </a:r>
          </a:p>
          <a:p>
            <a:r>
              <a:rPr lang="hu-HU" dirty="0">
                <a:solidFill>
                  <a:srgbClr val="00B050"/>
                </a:solidFill>
              </a:rPr>
              <a:t>Konstans</a:t>
            </a:r>
          </a:p>
          <a:p>
            <a:pPr lvl="1"/>
            <a:r>
              <a:rPr lang="hu-HU" dirty="0"/>
              <a:t>Állandó érték – tipikusan szám vagy szöveg (dátum)</a:t>
            </a:r>
          </a:p>
          <a:p>
            <a:r>
              <a:rPr lang="hu-HU" dirty="0">
                <a:solidFill>
                  <a:srgbClr val="00B0F0"/>
                </a:solidFill>
              </a:rPr>
              <a:t>Hivatkozás</a:t>
            </a:r>
          </a:p>
          <a:p>
            <a:r>
              <a:rPr lang="hu-HU" dirty="0">
                <a:solidFill>
                  <a:srgbClr val="C00000"/>
                </a:solidFill>
              </a:rPr>
              <a:t>Függvény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9022856"/>
      </p:ext>
    </p:extLst>
  </p:cSld>
  <p:clrMapOvr>
    <a:masterClrMapping/>
  </p:clrMapOvr>
  <p:transition spd="slow">
    <p:push dir="u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Képletek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63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Szerkesztőléc</a:t>
            </a:r>
          </a:p>
          <a:p>
            <a:pPr lvl="1"/>
            <a:r>
              <a:rPr lang="hu-HU" dirty="0"/>
              <a:t>A cellaérték helyett a képletet mutatja</a:t>
            </a:r>
          </a:p>
          <a:p>
            <a:pPr lvl="1"/>
            <a:r>
              <a:rPr lang="hu-HU" dirty="0"/>
              <a:t>Színekkel és szegélyekkel jelzi a hivatkozásokat</a:t>
            </a:r>
          </a:p>
          <a:p>
            <a:pPr lvl="1"/>
            <a:r>
              <a:rPr lang="hu-HU" dirty="0"/>
              <a:t>Egérrel kijelölhető hivatkozások</a:t>
            </a:r>
          </a:p>
          <a:p>
            <a:pPr lvl="1"/>
            <a:r>
              <a:rPr lang="hu-HU" dirty="0"/>
              <a:t>Függvények esetén súgó</a:t>
            </a:r>
          </a:p>
          <a:p>
            <a:r>
              <a:rPr lang="hu-HU" b="1" dirty="0"/>
              <a:t>Másolható</a:t>
            </a:r>
            <a:r>
              <a:rPr lang="hu-HU" dirty="0"/>
              <a:t>, kitöltőjellel „áthúzható”</a:t>
            </a:r>
          </a:p>
          <a:p>
            <a:r>
              <a:rPr lang="hu-HU" dirty="0"/>
              <a:t>Rosszul megadott képletnél hibaablak</a:t>
            </a:r>
          </a:p>
          <a:p>
            <a:r>
              <a:rPr lang="hu-HU" dirty="0"/>
              <a:t>Az eredmény is adat</a:t>
            </a:r>
          </a:p>
          <a:p>
            <a:pPr lvl="1"/>
            <a:r>
              <a:rPr lang="hu-HU" dirty="0"/>
              <a:t>Formázható feltételesen, diagramra tehető stb.</a:t>
            </a:r>
          </a:p>
        </p:txBody>
      </p:sp>
    </p:spTree>
    <p:extLst>
      <p:ext uri="{BB962C8B-B14F-4D97-AF65-F5344CB8AC3E}">
        <p14:creationId xmlns:p14="http://schemas.microsoft.com/office/powerpoint/2010/main" val="1299737378"/>
      </p:ext>
    </p:extLst>
  </p:cSld>
  <p:clrMapOvr>
    <a:masterClrMapping/>
  </p:clrMapOvr>
  <p:transition spd="slow">
    <p:push dir="u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Hivatkozások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64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>
          <a:xfrm>
            <a:off x="1981200" y="1051200"/>
            <a:ext cx="8553635" cy="5158800"/>
          </a:xfrm>
        </p:spPr>
        <p:txBody>
          <a:bodyPr>
            <a:normAutofit/>
          </a:bodyPr>
          <a:lstStyle/>
          <a:p>
            <a:r>
              <a:rPr lang="hu-HU" dirty="0"/>
              <a:t>Cellák (A12) és tartományok (A2:D5) azonosítása</a:t>
            </a:r>
          </a:p>
          <a:p>
            <a:r>
              <a:rPr lang="hu-HU" dirty="0"/>
              <a:t>Megadják hol található a szükséges adat</a:t>
            </a:r>
          </a:p>
          <a:p>
            <a:r>
              <a:rPr lang="hu-HU" dirty="0"/>
              <a:t>Akár másik munkafüzet vagy –lapra is</a:t>
            </a:r>
          </a:p>
          <a:p>
            <a:pPr lvl="1"/>
            <a:r>
              <a:rPr lang="hu-HU" dirty="0"/>
              <a:t>Pl. [</a:t>
            </a:r>
            <a:r>
              <a:rPr lang="hu-HU" dirty="0">
                <a:solidFill>
                  <a:srgbClr val="7700DA"/>
                </a:solidFill>
              </a:rPr>
              <a:t>Munkafüzet</a:t>
            </a:r>
            <a:r>
              <a:rPr lang="hu-HU" dirty="0"/>
              <a:t>]</a:t>
            </a:r>
            <a:r>
              <a:rPr lang="hu-HU" dirty="0">
                <a:solidFill>
                  <a:srgbClr val="C00000"/>
                </a:solidFill>
              </a:rPr>
              <a:t>Munkalap</a:t>
            </a:r>
            <a:r>
              <a:rPr lang="hu-HU" dirty="0"/>
              <a:t>!</a:t>
            </a:r>
            <a:r>
              <a:rPr lang="hu-HU" dirty="0">
                <a:solidFill>
                  <a:srgbClr val="00B050"/>
                </a:solidFill>
              </a:rPr>
              <a:t>I6</a:t>
            </a:r>
          </a:p>
          <a:p>
            <a:r>
              <a:rPr lang="hu-HU" dirty="0"/>
              <a:t>Háromdimenziós hivatkozás</a:t>
            </a:r>
          </a:p>
          <a:p>
            <a:pPr lvl="1"/>
            <a:r>
              <a:rPr lang="hu-HU" dirty="0"/>
              <a:t>Ua. tartomány hivatkozása párhuzamosan több lapon</a:t>
            </a:r>
          </a:p>
          <a:p>
            <a:pPr lvl="1"/>
            <a:r>
              <a:rPr lang="hu-HU" dirty="0"/>
              <a:t>Pl. </a:t>
            </a:r>
            <a:r>
              <a:rPr lang="hu-HU" dirty="0">
                <a:solidFill>
                  <a:srgbClr val="C00000"/>
                </a:solidFill>
              </a:rPr>
              <a:t>Munka1</a:t>
            </a:r>
            <a:r>
              <a:rPr lang="hu-HU" dirty="0">
                <a:solidFill>
                  <a:srgbClr val="7700DA"/>
                </a:solidFill>
              </a:rPr>
              <a:t>:</a:t>
            </a:r>
            <a:r>
              <a:rPr lang="hu-HU" dirty="0">
                <a:solidFill>
                  <a:srgbClr val="C00000"/>
                </a:solidFill>
              </a:rPr>
              <a:t>Munka3</a:t>
            </a:r>
            <a:r>
              <a:rPr lang="hu-HU" dirty="0"/>
              <a:t>!</a:t>
            </a:r>
            <a:r>
              <a:rPr lang="hu-HU" dirty="0">
                <a:solidFill>
                  <a:srgbClr val="00B050"/>
                </a:solidFill>
              </a:rPr>
              <a:t>B5</a:t>
            </a:r>
            <a:r>
              <a:rPr lang="hu-HU" dirty="0"/>
              <a:t> hivatkozza a 3 lap B5 celláit</a:t>
            </a:r>
          </a:p>
          <a:p>
            <a:r>
              <a:rPr lang="hu-HU" dirty="0"/>
              <a:t>Cellahivatkozás típusai</a:t>
            </a:r>
          </a:p>
          <a:p>
            <a:pPr lvl="1"/>
            <a:r>
              <a:rPr lang="hu-HU" dirty="0"/>
              <a:t>Képlet áthelyezésekor változhat a hivatkozott cella is</a:t>
            </a:r>
          </a:p>
          <a:p>
            <a:pPr lvl="1"/>
            <a:r>
              <a:rPr lang="hu-HU" dirty="0"/>
              <a:t>F4 billentyűvel váltható (kijelölve)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6137200"/>
      </p:ext>
    </p:extLst>
  </p:cSld>
  <p:clrMapOvr>
    <a:masterClrMapping/>
  </p:clrMapOvr>
  <p:transition spd="slow">
    <p:push dir="u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Hivatkozások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65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>
          <a:xfrm>
            <a:off x="1981200" y="1051200"/>
            <a:ext cx="8553635" cy="5158800"/>
          </a:xfrm>
        </p:spPr>
        <p:txBody>
          <a:bodyPr>
            <a:normAutofit/>
          </a:bodyPr>
          <a:lstStyle/>
          <a:p>
            <a:r>
              <a:rPr lang="hu-HU" dirty="0"/>
              <a:t>Cellahivatkozás típusai</a:t>
            </a:r>
          </a:p>
          <a:p>
            <a:pPr lvl="1"/>
            <a:r>
              <a:rPr lang="hu-HU" dirty="0"/>
              <a:t>Abszolút (</a:t>
            </a:r>
            <a:r>
              <a:rPr lang="hu-HU" dirty="0">
                <a:solidFill>
                  <a:srgbClr val="C00000"/>
                </a:solidFill>
              </a:rPr>
              <a:t>$</a:t>
            </a:r>
            <a:r>
              <a:rPr lang="hu-HU" dirty="0"/>
              <a:t>A</a:t>
            </a:r>
            <a:r>
              <a:rPr lang="hu-HU" dirty="0">
                <a:solidFill>
                  <a:srgbClr val="C00000"/>
                </a:solidFill>
              </a:rPr>
              <a:t>$</a:t>
            </a:r>
            <a:r>
              <a:rPr lang="hu-HU" dirty="0"/>
              <a:t>20)</a:t>
            </a:r>
          </a:p>
          <a:p>
            <a:pPr lvl="2"/>
            <a:r>
              <a:rPr lang="hu-HU" dirty="0"/>
              <a:t>Egy </a:t>
            </a:r>
            <a:r>
              <a:rPr lang="hu-HU" b="1" dirty="0"/>
              <a:t>fix cellá</a:t>
            </a:r>
            <a:r>
              <a:rPr lang="hu-HU" dirty="0"/>
              <a:t>t határoz meg</a:t>
            </a:r>
          </a:p>
          <a:p>
            <a:pPr lvl="2"/>
            <a:r>
              <a:rPr lang="hu-HU" dirty="0"/>
              <a:t>Képlet helyétől függetlenül mindig ugyanoda mutat</a:t>
            </a:r>
          </a:p>
          <a:p>
            <a:pPr lvl="1"/>
            <a:r>
              <a:rPr lang="hu-HU" dirty="0"/>
              <a:t>Relatív (A20)</a:t>
            </a:r>
          </a:p>
          <a:p>
            <a:pPr lvl="2"/>
            <a:r>
              <a:rPr lang="hu-HU" dirty="0"/>
              <a:t>A hivatkozott cella </a:t>
            </a:r>
            <a:r>
              <a:rPr lang="hu-HU" b="1" dirty="0"/>
              <a:t>aktuálishoz viszonyított hely</a:t>
            </a:r>
            <a:r>
              <a:rPr lang="hu-HU" dirty="0"/>
              <a:t>e</a:t>
            </a:r>
          </a:p>
          <a:p>
            <a:pPr lvl="2"/>
            <a:r>
              <a:rPr lang="hu-HU" dirty="0"/>
              <a:t>Képlet áthelyezésekor változik a hivatkozott cella is</a:t>
            </a:r>
          </a:p>
          <a:p>
            <a:pPr lvl="1"/>
            <a:r>
              <a:rPr lang="hu-HU" dirty="0"/>
              <a:t>Vegyes (</a:t>
            </a:r>
            <a:r>
              <a:rPr lang="hu-HU" dirty="0">
                <a:solidFill>
                  <a:srgbClr val="C00000"/>
                </a:solidFill>
              </a:rPr>
              <a:t>$</a:t>
            </a:r>
            <a:r>
              <a:rPr lang="hu-HU" dirty="0"/>
              <a:t>A20)</a:t>
            </a:r>
          </a:p>
          <a:p>
            <a:pPr lvl="2"/>
            <a:r>
              <a:rPr lang="hu-HU" dirty="0" err="1"/>
              <a:t>Előzőek</a:t>
            </a:r>
            <a:r>
              <a:rPr lang="hu-HU" dirty="0"/>
              <a:t> tetszőlegesen kombinálva</a:t>
            </a:r>
          </a:p>
          <a:p>
            <a:pPr lvl="2"/>
            <a:r>
              <a:rPr lang="hu-HU" b="1" dirty="0"/>
              <a:t>$</a:t>
            </a:r>
            <a:r>
              <a:rPr lang="hu-HU" dirty="0"/>
              <a:t> jelöli a rögzített komponenst (sor vagy oszlop állandó)</a:t>
            </a:r>
          </a:p>
          <a:p>
            <a:pPr lvl="1"/>
            <a:r>
              <a:rPr lang="hu-HU" dirty="0"/>
              <a:t>Pl. K10-ben lévő képlet átkerül az M8-ba</a:t>
            </a:r>
          </a:p>
          <a:p>
            <a:pPr lvl="2"/>
            <a:r>
              <a:rPr lang="hu-HU" dirty="0"/>
              <a:t>$J$5 -&gt; $J$5, J$5 -&gt; </a:t>
            </a:r>
            <a:r>
              <a:rPr lang="hu-HU" u="sng" dirty="0"/>
              <a:t>L</a:t>
            </a:r>
            <a:r>
              <a:rPr lang="hu-HU" dirty="0"/>
              <a:t>$5, $J5 -&gt; $J</a:t>
            </a:r>
            <a:r>
              <a:rPr lang="hu-HU" u="sng" dirty="0"/>
              <a:t>3</a:t>
            </a:r>
            <a:r>
              <a:rPr lang="hu-HU" dirty="0"/>
              <a:t>, J5 -&gt; </a:t>
            </a:r>
            <a:r>
              <a:rPr lang="hu-HU" u="sng" dirty="0"/>
              <a:t>L3</a:t>
            </a:r>
          </a:p>
        </p:txBody>
      </p:sp>
    </p:spTree>
    <p:extLst>
      <p:ext uri="{BB962C8B-B14F-4D97-AF65-F5344CB8AC3E}">
        <p14:creationId xmlns:p14="http://schemas.microsoft.com/office/powerpoint/2010/main" val="2116010587"/>
      </p:ext>
    </p:extLst>
  </p:cSld>
  <p:clrMapOvr>
    <a:masterClrMapping/>
  </p:clrMapOvr>
  <p:transition spd="slow">
    <p:push dir="u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Függvények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66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hu-HU" dirty="0"/>
              <a:t>Előre definiált képletek</a:t>
            </a:r>
          </a:p>
          <a:p>
            <a:r>
              <a:rPr lang="hu-HU" dirty="0"/>
              <a:t>= </a:t>
            </a:r>
            <a:r>
              <a:rPr lang="hu-HU" dirty="0">
                <a:solidFill>
                  <a:schemeClr val="accent2"/>
                </a:solidFill>
              </a:rPr>
              <a:t>KEREKÍTÉS</a:t>
            </a:r>
            <a:r>
              <a:rPr lang="hu-HU" dirty="0"/>
              <a:t>(</a:t>
            </a:r>
            <a:r>
              <a:rPr lang="hu-HU" u="heavy" dirty="0">
                <a:solidFill>
                  <a:srgbClr val="7700DA"/>
                </a:solidFill>
                <a:uFill>
                  <a:solidFill>
                    <a:srgbClr val="C00000"/>
                  </a:solidFill>
                </a:uFill>
              </a:rPr>
              <a:t>MAX(A10 : C21)</a:t>
            </a:r>
            <a:r>
              <a:rPr lang="hu-HU" dirty="0"/>
              <a:t>; </a:t>
            </a:r>
            <a:r>
              <a:rPr lang="hu-HU" dirty="0">
                <a:solidFill>
                  <a:srgbClr val="7700DA"/>
                </a:solidFill>
              </a:rPr>
              <a:t>2</a:t>
            </a:r>
            <a:r>
              <a:rPr lang="hu-HU" dirty="0"/>
              <a:t>)</a:t>
            </a:r>
          </a:p>
          <a:p>
            <a:pPr lvl="1"/>
            <a:r>
              <a:rPr lang="hu-HU" dirty="0">
                <a:solidFill>
                  <a:srgbClr val="C00000"/>
                </a:solidFill>
              </a:rPr>
              <a:t>Függvénynév</a:t>
            </a:r>
          </a:p>
          <a:p>
            <a:pPr lvl="1"/>
            <a:r>
              <a:rPr lang="hu-HU" b="1" dirty="0">
                <a:solidFill>
                  <a:srgbClr val="7700DA"/>
                </a:solidFill>
              </a:rPr>
              <a:t>Argumentum</a:t>
            </a:r>
          </a:p>
          <a:p>
            <a:pPr lvl="2"/>
            <a:r>
              <a:rPr lang="hu-HU" dirty="0"/>
              <a:t>Bemenő paraméterek</a:t>
            </a:r>
          </a:p>
          <a:p>
            <a:pPr lvl="2"/>
            <a:r>
              <a:rPr lang="hu-HU" b="1" dirty="0"/>
              <a:t>Típushelyesség</a:t>
            </a:r>
            <a:endParaRPr lang="hu-HU" dirty="0"/>
          </a:p>
          <a:p>
            <a:pPr lvl="3"/>
            <a:r>
              <a:rPr lang="hu-HU" dirty="0"/>
              <a:t>szám, szöveg, logikai érték, hivatkozás, …</a:t>
            </a:r>
          </a:p>
          <a:p>
            <a:pPr lvl="2"/>
            <a:r>
              <a:rPr lang="hu-HU" dirty="0"/>
              <a:t>Másik függvény is lehet – </a:t>
            </a:r>
            <a:r>
              <a:rPr lang="hu-HU" b="1" dirty="0"/>
              <a:t>egymásba ágyazás</a:t>
            </a:r>
          </a:p>
          <a:p>
            <a:pPr lvl="3"/>
            <a:r>
              <a:rPr lang="hu-HU" dirty="0"/>
              <a:t>64 szintig lehetséges</a:t>
            </a:r>
          </a:p>
        </p:txBody>
      </p:sp>
    </p:spTree>
    <p:extLst>
      <p:ext uri="{BB962C8B-B14F-4D97-AF65-F5344CB8AC3E}">
        <p14:creationId xmlns:p14="http://schemas.microsoft.com/office/powerpoint/2010/main" val="3026881556"/>
      </p:ext>
    </p:extLst>
  </p:cSld>
  <p:clrMapOvr>
    <a:masterClrMapping/>
  </p:clrMapOvr>
  <p:transition spd="slow">
    <p:push dir="u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Függvények </a:t>
            </a:r>
            <a:r>
              <a:rPr lang="hu-HU" sz="2000" dirty="0">
                <a:solidFill>
                  <a:srgbClr val="910A26"/>
                </a:solidFill>
              </a:rPr>
              <a:t>(</a:t>
            </a:r>
            <a:r>
              <a:rPr lang="hu-HU" sz="2000" b="1" dirty="0">
                <a:solidFill>
                  <a:srgbClr val="910A26"/>
                </a:solidFill>
              </a:rPr>
              <a:t>DEMÓ</a:t>
            </a:r>
            <a:r>
              <a:rPr lang="hu-HU" sz="2000" dirty="0">
                <a:solidFill>
                  <a:srgbClr val="910A26"/>
                </a:solidFill>
              </a:rPr>
              <a:t>)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67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hu-HU" dirty="0"/>
              <a:t>Szerkesztőfelület (varázsló)</a:t>
            </a:r>
          </a:p>
          <a:p>
            <a:pPr lvl="1"/>
            <a:r>
              <a:rPr lang="hu-HU" dirty="0"/>
              <a:t>Egyesével megadható argumentumok</a:t>
            </a:r>
          </a:p>
          <a:p>
            <a:pPr lvl="1"/>
            <a:r>
              <a:rPr lang="hu-HU" dirty="0"/>
              <a:t>Argumentumok értékei és végeredmény követhető</a:t>
            </a:r>
          </a:p>
          <a:p>
            <a:pPr lvl="1"/>
            <a:r>
              <a:rPr lang="hu-HU" dirty="0"/>
              <a:t>Leírás az argumentumokról és a függvényről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846" y="3160303"/>
            <a:ext cx="5660311" cy="290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06094"/>
      </p:ext>
    </p:extLst>
  </p:cSld>
  <p:clrMapOvr>
    <a:masterClrMapping/>
  </p:clrMapOvr>
  <p:transition spd="slow">
    <p:push dir="u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Függvények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68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hu-HU" dirty="0"/>
              <a:t>Kategóriák</a:t>
            </a:r>
          </a:p>
          <a:p>
            <a:pPr lvl="1"/>
            <a:r>
              <a:rPr lang="hu-HU" dirty="0"/>
              <a:t>Matematikai – </a:t>
            </a:r>
            <a:r>
              <a:rPr lang="hu-HU" sz="2400" dirty="0"/>
              <a:t>ABS, SIN, FAKT, GYÖK, LOG, </a:t>
            </a:r>
            <a:r>
              <a:rPr lang="hu-HU" sz="2400" b="1" dirty="0"/>
              <a:t>SZUM</a:t>
            </a:r>
            <a:r>
              <a:rPr lang="hu-HU" sz="2400" dirty="0"/>
              <a:t>, …</a:t>
            </a:r>
          </a:p>
          <a:p>
            <a:pPr lvl="1"/>
            <a:r>
              <a:rPr lang="hu-HU" dirty="0"/>
              <a:t>Statisztikai – </a:t>
            </a:r>
            <a:r>
              <a:rPr lang="hu-HU" sz="2400" b="1" dirty="0"/>
              <a:t>ÁTLAG</a:t>
            </a:r>
            <a:r>
              <a:rPr lang="hu-HU" sz="2400" dirty="0"/>
              <a:t>, </a:t>
            </a:r>
            <a:r>
              <a:rPr lang="hu-HU" sz="2400" b="1" dirty="0"/>
              <a:t>DARABTELI</a:t>
            </a:r>
            <a:r>
              <a:rPr lang="hu-HU" sz="2400" dirty="0"/>
              <a:t>, SZÓRÁS, MAX, …</a:t>
            </a:r>
          </a:p>
          <a:p>
            <a:pPr lvl="1"/>
            <a:r>
              <a:rPr lang="hu-HU" dirty="0"/>
              <a:t>Pénzügyi – </a:t>
            </a:r>
            <a:r>
              <a:rPr lang="hu-HU" sz="2400" dirty="0"/>
              <a:t>ÁR, HOZAM, KAMATRÁTA, RÉSZLET, …</a:t>
            </a:r>
          </a:p>
          <a:p>
            <a:pPr lvl="1"/>
            <a:r>
              <a:rPr lang="hu-HU" dirty="0"/>
              <a:t>Dátum/idő – </a:t>
            </a:r>
            <a:r>
              <a:rPr lang="hu-HU" sz="2400" dirty="0"/>
              <a:t>DÁTUM, ÉV, IDŐ, </a:t>
            </a:r>
            <a:r>
              <a:rPr lang="hu-HU" sz="2400" b="1" dirty="0"/>
              <a:t>MA</a:t>
            </a:r>
            <a:r>
              <a:rPr lang="hu-HU" sz="2400" dirty="0"/>
              <a:t>, MOST, …</a:t>
            </a:r>
          </a:p>
          <a:p>
            <a:pPr lvl="1"/>
            <a:r>
              <a:rPr lang="hu-HU" dirty="0"/>
              <a:t>Keresési – </a:t>
            </a:r>
            <a:r>
              <a:rPr lang="hu-HU" sz="2400" b="1" dirty="0"/>
              <a:t>FKERES</a:t>
            </a:r>
            <a:r>
              <a:rPr lang="hu-HU" sz="2400" dirty="0"/>
              <a:t>, HOL.VAN, INDEX, KERES, SOR, …</a:t>
            </a:r>
          </a:p>
          <a:p>
            <a:pPr lvl="1"/>
            <a:r>
              <a:rPr lang="hu-HU" dirty="0"/>
              <a:t>Logikai – </a:t>
            </a:r>
            <a:r>
              <a:rPr lang="hu-HU" sz="2400" dirty="0"/>
              <a:t>ÉS, VAGY, XVAGY, </a:t>
            </a:r>
            <a:r>
              <a:rPr lang="hu-HU" sz="2400" b="1" dirty="0"/>
              <a:t>HA</a:t>
            </a:r>
            <a:r>
              <a:rPr lang="hu-HU" sz="2400" dirty="0"/>
              <a:t>, IGAZ, HAMIS, …</a:t>
            </a:r>
          </a:p>
          <a:p>
            <a:pPr lvl="1"/>
            <a:r>
              <a:rPr lang="hu-HU" dirty="0"/>
              <a:t>Szöveg – </a:t>
            </a:r>
            <a:r>
              <a:rPr lang="hu-HU" sz="2400" dirty="0"/>
              <a:t>CSERE, </a:t>
            </a:r>
            <a:r>
              <a:rPr lang="hu-HU" sz="2400" b="1" dirty="0"/>
              <a:t>HOSSZ</a:t>
            </a:r>
            <a:r>
              <a:rPr lang="hu-HU" sz="2400" dirty="0"/>
              <a:t>, FŰZ, KISBETŰ, KÖZÉP, …</a:t>
            </a:r>
          </a:p>
          <a:p>
            <a:pPr lvl="1"/>
            <a:r>
              <a:rPr lang="hu-HU" dirty="0"/>
              <a:t>Információs – </a:t>
            </a:r>
            <a:r>
              <a:rPr lang="hu-HU" sz="2400" dirty="0"/>
              <a:t>CELLA, HIBÁS, ÜRES, PÁROSE, SZÁM, …</a:t>
            </a:r>
          </a:p>
        </p:txBody>
      </p:sp>
    </p:spTree>
    <p:extLst>
      <p:ext uri="{BB962C8B-B14F-4D97-AF65-F5344CB8AC3E}">
        <p14:creationId xmlns:p14="http://schemas.microsoft.com/office/powerpoint/2010/main" val="3989861182"/>
      </p:ext>
    </p:extLst>
  </p:cSld>
  <p:clrMapOvr>
    <a:masterClrMapping/>
  </p:clrMapOvr>
  <p:transition spd="slow">
    <p:push dir="u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Adatkezelés </a:t>
            </a:r>
            <a:r>
              <a:rPr lang="hu-HU" sz="2000" dirty="0">
                <a:solidFill>
                  <a:srgbClr val="910A26"/>
                </a:solidFill>
              </a:rPr>
              <a:t>(</a:t>
            </a:r>
            <a:r>
              <a:rPr lang="hu-HU" sz="2000" b="1" dirty="0">
                <a:solidFill>
                  <a:srgbClr val="910A26"/>
                </a:solidFill>
              </a:rPr>
              <a:t>DEMÓ</a:t>
            </a:r>
            <a:r>
              <a:rPr lang="hu-HU" sz="2000" dirty="0">
                <a:solidFill>
                  <a:srgbClr val="910A26"/>
                </a:solidFill>
              </a:rPr>
              <a:t>)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69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hu-HU" dirty="0"/>
              <a:t>Rendezés</a:t>
            </a:r>
          </a:p>
          <a:p>
            <a:pPr lvl="1"/>
            <a:r>
              <a:rPr lang="hu-HU" dirty="0"/>
              <a:t>Csak a </a:t>
            </a:r>
            <a:r>
              <a:rPr lang="hu-HU" b="1" dirty="0"/>
              <a:t>kijelölt adatok</a:t>
            </a:r>
            <a:r>
              <a:rPr lang="hu-HU" dirty="0"/>
              <a:t>ra vonatkozik!</a:t>
            </a:r>
          </a:p>
          <a:p>
            <a:pPr lvl="1"/>
            <a:r>
              <a:rPr lang="hu-HU" dirty="0"/>
              <a:t>Növekvő/csökkenő/egyénileg definiált sorrend</a:t>
            </a:r>
          </a:p>
          <a:p>
            <a:pPr lvl="1"/>
            <a:r>
              <a:rPr lang="hu-HU" dirty="0"/>
              <a:t>Láncolható (rendezés több oszlop szerint)</a:t>
            </a:r>
          </a:p>
          <a:p>
            <a:pPr lvl="1"/>
            <a:r>
              <a:rPr lang="hu-HU" dirty="0"/>
              <a:t>Érték, cellaszín, betűszín vagy ikon alapján </a:t>
            </a:r>
          </a:p>
          <a:p>
            <a:r>
              <a:rPr lang="hu-HU" dirty="0"/>
              <a:t>Szűrés</a:t>
            </a:r>
          </a:p>
          <a:p>
            <a:pPr lvl="1"/>
            <a:r>
              <a:rPr lang="hu-HU" dirty="0"/>
              <a:t>Oszlop elemeinek leválogatása</a:t>
            </a:r>
          </a:p>
          <a:p>
            <a:pPr lvl="1"/>
            <a:r>
              <a:rPr lang="hu-HU" dirty="0"/>
              <a:t>Egyenként kiválasztott értékek vagy feltétel megadása</a:t>
            </a:r>
          </a:p>
          <a:p>
            <a:r>
              <a:rPr lang="hu-HU" dirty="0"/>
              <a:t>Importálás különféle forrásokból</a:t>
            </a:r>
          </a:p>
          <a:p>
            <a:r>
              <a:rPr lang="hu-HU" dirty="0"/>
              <a:t>Ismétlődések törlése (adott oszlopnál)</a:t>
            </a:r>
          </a:p>
        </p:txBody>
      </p:sp>
    </p:spTree>
    <p:extLst>
      <p:ext uri="{BB962C8B-B14F-4D97-AF65-F5344CB8AC3E}">
        <p14:creationId xmlns:p14="http://schemas.microsoft.com/office/powerpoint/2010/main" val="336260578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1"/>
            <a:ext cx="9601196" cy="117043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hu-HU" dirty="0"/>
              <a:t>Táblázatok „gépesítése”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7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>
          <a:xfrm>
            <a:off x="237744" y="1891393"/>
            <a:ext cx="6083808" cy="3439368"/>
          </a:xfrm>
        </p:spPr>
        <p:txBody>
          <a:bodyPr>
            <a:normAutofit/>
          </a:bodyPr>
          <a:lstStyle/>
          <a:p>
            <a:r>
              <a:rPr lang="hu-HU" sz="3500" b="1" dirty="0">
                <a:solidFill>
                  <a:schemeClr val="accent1">
                    <a:lumMod val="75000"/>
                  </a:schemeClr>
                </a:solidFill>
              </a:rPr>
              <a:t>Programmal kényelmesebb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Beépített számítások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Egyszerűen átírható adatok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Módosítások átvezetése, </a:t>
            </a:r>
            <a:r>
              <a:rPr lang="hu-HU" sz="3000" dirty="0" err="1"/>
              <a:t>újraszámolás</a:t>
            </a:r>
            <a:r>
              <a:rPr lang="hu-HU" sz="3000" dirty="0"/>
              <a:t> dinamikusan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Egységes és igényes kinézet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9702" y="2147425"/>
            <a:ext cx="5200272" cy="26714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8620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Egyebek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70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hu-HU" dirty="0"/>
              <a:t>Lapelrendezés</a:t>
            </a:r>
          </a:p>
          <a:p>
            <a:pPr lvl="1"/>
            <a:r>
              <a:rPr lang="hu-HU" dirty="0"/>
              <a:t>Előre definiált témák</a:t>
            </a:r>
          </a:p>
          <a:p>
            <a:pPr lvl="1"/>
            <a:r>
              <a:rPr lang="hu-HU" dirty="0"/>
              <a:t>Margók (alsó/felső/bal/jobb/élőfej/élőláb)</a:t>
            </a:r>
          </a:p>
          <a:p>
            <a:pPr lvl="1"/>
            <a:r>
              <a:rPr lang="hu-HU" dirty="0"/>
              <a:t>Méret (levél, boríték, A3, A4, …)</a:t>
            </a:r>
          </a:p>
          <a:p>
            <a:pPr lvl="1"/>
            <a:r>
              <a:rPr lang="hu-HU" dirty="0"/>
              <a:t>Tájolás (álló/fekvő)</a:t>
            </a:r>
          </a:p>
          <a:p>
            <a:pPr lvl="1"/>
            <a:r>
              <a:rPr lang="hu-HU" dirty="0"/>
              <a:t>Oldaltörés, nyomtatási terület kijelölése</a:t>
            </a:r>
          </a:p>
          <a:p>
            <a:r>
              <a:rPr lang="hu-HU" dirty="0"/>
              <a:t>Nyelvi ellenőrzés</a:t>
            </a:r>
          </a:p>
          <a:p>
            <a:r>
              <a:rPr lang="hu-HU" dirty="0"/>
              <a:t>Megjegyzések cellákhoz fűzése</a:t>
            </a:r>
          </a:p>
          <a:p>
            <a:r>
              <a:rPr lang="hu-HU" dirty="0"/>
              <a:t>Biztonsági funkciók</a:t>
            </a:r>
          </a:p>
          <a:p>
            <a:pPr lvl="1"/>
            <a:r>
              <a:rPr lang="hu-HU" dirty="0"/>
              <a:t>Cellák zárolása és füzetvédelem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690" y="4849325"/>
            <a:ext cx="22383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09959"/>
      </p:ext>
    </p:extLst>
  </p:cSld>
  <p:clrMapOvr>
    <a:masterClrMapping/>
  </p:clrMapOvr>
  <p:transition spd="slow">
    <p:push dir="u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Egyebek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71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hu-HU" dirty="0"/>
              <a:t>További funkciók</a:t>
            </a:r>
          </a:p>
          <a:p>
            <a:pPr lvl="1"/>
            <a:r>
              <a:rPr lang="hu-HU" dirty="0"/>
              <a:t>Szabadkézi rajzolás (egyenlet- és alakzatfelismerés)</a:t>
            </a:r>
          </a:p>
          <a:p>
            <a:pPr lvl="1"/>
            <a:r>
              <a:rPr lang="hu-HU" dirty="0"/>
              <a:t>3D térkép </a:t>
            </a:r>
            <a:r>
              <a:rPr lang="hu-HU" sz="2000" dirty="0"/>
              <a:t>(</a:t>
            </a:r>
            <a:r>
              <a:rPr lang="hu-HU" sz="2000" b="1" dirty="0">
                <a:solidFill>
                  <a:schemeClr val="tx2"/>
                </a:solidFill>
              </a:rPr>
              <a:t>DEMÓ</a:t>
            </a:r>
            <a:r>
              <a:rPr lang="hu-HU" sz="2000" dirty="0"/>
              <a:t>)</a:t>
            </a:r>
          </a:p>
          <a:p>
            <a:pPr lvl="1"/>
            <a:r>
              <a:rPr lang="hu-HU" dirty="0"/>
              <a:t>Beépített fordítás</a:t>
            </a:r>
          </a:p>
          <a:p>
            <a:r>
              <a:rPr lang="hu-HU" dirty="0"/>
              <a:t>„</a:t>
            </a:r>
            <a:r>
              <a:rPr lang="hu-HU" dirty="0" err="1"/>
              <a:t>Easter</a:t>
            </a:r>
            <a:r>
              <a:rPr lang="hu-HU" dirty="0"/>
              <a:t> </a:t>
            </a:r>
            <a:r>
              <a:rPr lang="hu-HU" dirty="0" err="1"/>
              <a:t>eggek</a:t>
            </a:r>
            <a:r>
              <a:rPr lang="hu-HU" dirty="0"/>
              <a:t>”</a:t>
            </a:r>
          </a:p>
          <a:p>
            <a:pPr lvl="1"/>
            <a:r>
              <a:rPr lang="hu-HU" dirty="0"/>
              <a:t>Korábbi verziókban fellelhető rejtett érdekességek</a:t>
            </a:r>
          </a:p>
          <a:p>
            <a:pPr lvl="1"/>
            <a:r>
              <a:rPr lang="hu-HU" dirty="0"/>
              <a:t>Office 95: </a:t>
            </a:r>
            <a:r>
              <a:rPr lang="hu-HU" i="1" dirty="0">
                <a:hlinkClick r:id="rId2"/>
              </a:rPr>
              <a:t>H</a:t>
            </a:r>
            <a:r>
              <a:rPr lang="en-US" i="1" dirty="0">
                <a:hlinkClick r:id="rId2"/>
              </a:rPr>
              <a:t>all of Tortured Souls</a:t>
            </a:r>
            <a:r>
              <a:rPr lang="hu-HU" i="1" dirty="0">
                <a:hlinkClick r:id="rId2"/>
              </a:rPr>
              <a:t> </a:t>
            </a:r>
            <a:r>
              <a:rPr lang="hu-HU" dirty="0"/>
              <a:t>minijáték</a:t>
            </a:r>
          </a:p>
          <a:p>
            <a:pPr lvl="1"/>
            <a:r>
              <a:rPr lang="hu-HU" dirty="0"/>
              <a:t>Office 97: </a:t>
            </a:r>
            <a:r>
              <a:rPr lang="hu-HU" dirty="0">
                <a:hlinkClick r:id="rId3"/>
              </a:rPr>
              <a:t>repülőszimulátor</a:t>
            </a:r>
            <a:r>
              <a:rPr lang="hu-HU" dirty="0"/>
              <a:t> minijáték</a:t>
            </a:r>
          </a:p>
          <a:p>
            <a:pPr lvl="1"/>
            <a:r>
              <a:rPr lang="hu-HU" dirty="0"/>
              <a:t>Office 2000: </a:t>
            </a:r>
            <a:r>
              <a:rPr lang="hu-HU" i="1" dirty="0">
                <a:hlinkClick r:id="rId4"/>
              </a:rPr>
              <a:t>Dev Hunter</a:t>
            </a:r>
            <a:r>
              <a:rPr lang="hu-HU" i="1" dirty="0"/>
              <a:t> </a:t>
            </a:r>
            <a:r>
              <a:rPr lang="hu-HU" dirty="0"/>
              <a:t>autós minijáték</a:t>
            </a:r>
          </a:p>
        </p:txBody>
      </p:sp>
    </p:spTree>
    <p:extLst>
      <p:ext uri="{BB962C8B-B14F-4D97-AF65-F5344CB8AC3E}">
        <p14:creationId xmlns:p14="http://schemas.microsoft.com/office/powerpoint/2010/main" val="3222794553"/>
      </p:ext>
    </p:extLst>
  </p:cSld>
  <p:clrMapOvr>
    <a:masterClrMapping/>
  </p:clrMapOvr>
  <p:transition spd="slow">
    <p:push dir="u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Easter</a:t>
            </a:r>
            <a:r>
              <a:rPr lang="hu-HU" dirty="0"/>
              <a:t> </a:t>
            </a:r>
            <a:r>
              <a:rPr lang="hu-HU" dirty="0" err="1"/>
              <a:t>eggek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72</a:t>
            </a:fld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9" b="15479"/>
          <a:stretch/>
        </p:blipFill>
        <p:spPr>
          <a:xfrm>
            <a:off x="2077181" y="955434"/>
            <a:ext cx="3664046" cy="186042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6000" y="955434"/>
            <a:ext cx="3657600" cy="186042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522" y="3038831"/>
            <a:ext cx="5632956" cy="316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29080"/>
      </p:ext>
    </p:extLst>
  </p:cSld>
  <p:clrMapOvr>
    <a:masterClrMapping/>
  </p:clrMapOvr>
  <p:transition spd="slow">
    <p:push dir="u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73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83" y="1004854"/>
            <a:ext cx="7680635" cy="502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7067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0"/>
            <a:ext cx="9601196" cy="130386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hu-HU" dirty="0"/>
              <a:t>Táblázatkezelők szolgáltatásai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8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>
          <a:xfrm>
            <a:off x="1828800" y="1481328"/>
            <a:ext cx="9985248" cy="5283091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dirty="0"/>
              <a:t>Adatok </a:t>
            </a:r>
            <a:r>
              <a:rPr lang="hu-HU" sz="3200" b="1" dirty="0"/>
              <a:t>táblázat</a:t>
            </a:r>
            <a:r>
              <a:rPr lang="hu-HU" sz="3200" dirty="0"/>
              <a:t>os tárolása és megjelenítése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dirty="0"/>
              <a:t>Adatkezelés (</a:t>
            </a:r>
            <a:r>
              <a:rPr lang="hu-HU" sz="3200" b="1" dirty="0"/>
              <a:t>rendezés</a:t>
            </a:r>
            <a:r>
              <a:rPr lang="hu-HU" sz="3200" dirty="0"/>
              <a:t>, </a:t>
            </a:r>
            <a:r>
              <a:rPr lang="hu-HU" sz="3200" b="1" dirty="0"/>
              <a:t>szűrés</a:t>
            </a:r>
            <a:r>
              <a:rPr lang="hu-HU" sz="3200" dirty="0"/>
              <a:t>, átalakítás, beolvasás)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b="1" dirty="0"/>
              <a:t>Számítás</a:t>
            </a:r>
            <a:r>
              <a:rPr lang="hu-HU" sz="3200" dirty="0"/>
              <a:t>i műveletek elvégzése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dirty="0"/>
              <a:t>Gyakori eljárások biztosítása </a:t>
            </a:r>
            <a:r>
              <a:rPr lang="hu-HU" sz="3200" b="1" dirty="0"/>
              <a:t>függvény</a:t>
            </a:r>
            <a:r>
              <a:rPr lang="hu-HU" sz="3200" dirty="0"/>
              <a:t>ekkel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dirty="0"/>
              <a:t>Grafikonok, </a:t>
            </a:r>
            <a:r>
              <a:rPr lang="hu-HU" sz="3200" b="1" dirty="0"/>
              <a:t>diagram</a:t>
            </a:r>
            <a:r>
              <a:rPr lang="hu-HU" sz="3200" dirty="0"/>
              <a:t>ok, kimutatások készítése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dirty="0"/>
              <a:t>Gazdag </a:t>
            </a:r>
            <a:r>
              <a:rPr lang="hu-HU" sz="3200" b="1" dirty="0"/>
              <a:t>formázás</a:t>
            </a:r>
            <a:r>
              <a:rPr lang="hu-HU" sz="3200" dirty="0"/>
              <a:t>i lehetőségek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dirty="0"/>
              <a:t>Adatösszekapcsolási opciók (pl. </a:t>
            </a:r>
            <a:r>
              <a:rPr lang="hu-HU" sz="3200" b="1" dirty="0"/>
              <a:t>hivatkozás</a:t>
            </a:r>
            <a:r>
              <a:rPr lang="hu-HU" sz="3200" dirty="0"/>
              <a:t>, </a:t>
            </a:r>
            <a:r>
              <a:rPr lang="hu-HU" sz="3200" b="1" dirty="0"/>
              <a:t>képlet</a:t>
            </a:r>
            <a:r>
              <a:rPr lang="hu-HU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2633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-25572"/>
            <a:ext cx="9601196" cy="130386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hu-HU" dirty="0"/>
              <a:t>Táblázatkezelő alkalmazások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9</a:t>
            </a:fld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2"/>
          </p:nvPr>
        </p:nvSpPr>
        <p:spPr>
          <a:xfrm>
            <a:off x="509016" y="1275734"/>
            <a:ext cx="5586984" cy="5371953"/>
          </a:xfrm>
        </p:spPr>
        <p:txBody>
          <a:bodyPr>
            <a:normAutofit/>
          </a:bodyPr>
          <a:lstStyle/>
          <a:p>
            <a:r>
              <a:rPr lang="hu-HU" sz="3500" b="1" dirty="0" err="1">
                <a:solidFill>
                  <a:schemeClr val="accent1">
                    <a:lumMod val="75000"/>
                  </a:schemeClr>
                </a:solidFill>
              </a:rPr>
              <a:t>Quattro</a:t>
            </a:r>
            <a:r>
              <a:rPr lang="hu-HU" sz="3500" b="1" dirty="0">
                <a:solidFill>
                  <a:schemeClr val="accent1">
                    <a:lumMod val="75000"/>
                  </a:schemeClr>
                </a:solidFill>
              </a:rPr>
              <a:t> Pro, </a:t>
            </a:r>
            <a:r>
              <a:rPr lang="hu-HU" sz="3500" b="1" dirty="0" err="1">
                <a:solidFill>
                  <a:schemeClr val="accent1">
                    <a:lumMod val="75000"/>
                  </a:schemeClr>
                </a:solidFill>
              </a:rPr>
              <a:t>Lotus</a:t>
            </a:r>
            <a:r>
              <a:rPr lang="hu-HU" sz="3500" b="1" dirty="0">
                <a:solidFill>
                  <a:schemeClr val="accent1">
                    <a:lumMod val="75000"/>
                  </a:schemeClr>
                </a:solidFill>
              </a:rPr>
              <a:t> 1-2-3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Karakteres felületű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Kis erőforrásigényű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Még használatos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Kényelmetlen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Egyszerű</a:t>
            </a:r>
          </a:p>
          <a:p>
            <a:pPr marL="927000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Elavult</a:t>
            </a:r>
          </a:p>
          <a:p>
            <a:endParaRPr lang="hu-HU" sz="3000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64145"/>
            <a:ext cx="4853699" cy="1963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19269"/>
            <a:ext cx="4853699" cy="2143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5867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D88B3A1C3A8C524284B739917E5AF2CF" ma:contentTypeVersion="0" ma:contentTypeDescription="Új dokumentum létrehozása." ma:contentTypeScope="" ma:versionID="bc23ffd22aa113a9e1cce7ec10094a3b">
  <xsd:schema xmlns:xsd="http://www.w3.org/2001/XMLSchema" xmlns:p="http://schemas.microsoft.com/office/2006/metadata/properties" targetNamespace="http://schemas.microsoft.com/office/2006/metadata/properties" ma:root="true" ma:fieldsID="b0d536f129c651b6788987fff2486af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 ma:readOnly="true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4BE9215-AC72-428D-B663-69BA9E6E4C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CEFEEB-5E3A-4075-BBCC-CE5A294F5E25}">
  <ds:schemaRefs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BDB36A6-05C5-4854-B59B-0B693C5DA3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5734</TotalTime>
  <Words>1679</Words>
  <Application>Microsoft Office PowerPoint</Application>
  <PresentationFormat>Szélesvásznú</PresentationFormat>
  <Paragraphs>395</Paragraphs>
  <Slides>73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73</vt:i4>
      </vt:variant>
    </vt:vector>
  </HeadingPairs>
  <TitlesOfParts>
    <vt:vector size="82" baseType="lpstr">
      <vt:lpstr>Garamond</vt:lpstr>
      <vt:lpstr>Bariol Regular</vt:lpstr>
      <vt:lpstr>Wingdings</vt:lpstr>
      <vt:lpstr>Bariol Bold</vt:lpstr>
      <vt:lpstr>Comic Sans MS</vt:lpstr>
      <vt:lpstr>Arial</vt:lpstr>
      <vt:lpstr>Consolas</vt:lpstr>
      <vt:lpstr>Calibri</vt:lpstr>
      <vt:lpstr>Organikus</vt:lpstr>
      <vt:lpstr>Táblázatkezelés</vt:lpstr>
      <vt:lpstr>PowerPoint-bemutató</vt:lpstr>
      <vt:lpstr>Bevezetés</vt:lpstr>
      <vt:lpstr>PowerPoint-bemutató</vt:lpstr>
      <vt:lpstr>Táblázatok</vt:lpstr>
      <vt:lpstr>Táblázatok „gépesítése”</vt:lpstr>
      <vt:lpstr>Táblázatok „gépesítése”</vt:lpstr>
      <vt:lpstr>Táblázatkezelők szolgáltatásai</vt:lpstr>
      <vt:lpstr>Táblázatkezelő alkalmazások</vt:lpstr>
      <vt:lpstr>Táblázatkezelő alkalmazások</vt:lpstr>
      <vt:lpstr>Microsoft Excel</vt:lpstr>
      <vt:lpstr>Általános jellemzők</vt:lpstr>
      <vt:lpstr>Kis képes történelem</vt:lpstr>
      <vt:lpstr>Kis képes történelem</vt:lpstr>
      <vt:lpstr>Kis képes történelem</vt:lpstr>
      <vt:lpstr>Kis képes történelem</vt:lpstr>
      <vt:lpstr>A közelmúlt és jelen</vt:lpstr>
      <vt:lpstr>Alapfogalmak</vt:lpstr>
      <vt:lpstr>Alapműveletek</vt:lpstr>
      <vt:lpstr>Alapműveletek</vt:lpstr>
      <vt:lpstr>Alapműveletek</vt:lpstr>
      <vt:lpstr>Alapműveletek</vt:lpstr>
      <vt:lpstr>Automatikus kitöltés</vt:lpstr>
      <vt:lpstr>Formázás</vt:lpstr>
      <vt:lpstr>Formázás</vt:lpstr>
      <vt:lpstr>Formázás</vt:lpstr>
      <vt:lpstr>Feladat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fájl a saját neved legyen! (pl. KisPál.xlsx) Ide küldd: hunyadi.laszlo@osb.hu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Formázás</vt:lpstr>
      <vt:lpstr>PowerPoint-bemutató</vt:lpstr>
      <vt:lpstr>Beágyazható objektumok</vt:lpstr>
      <vt:lpstr>Beágyazható objektumok</vt:lpstr>
      <vt:lpstr>Beágyazható objektumok</vt:lpstr>
      <vt:lpstr>Diagramok (DEMÓ)</vt:lpstr>
      <vt:lpstr>Diagramok</vt:lpstr>
      <vt:lpstr>Képletek</vt:lpstr>
      <vt:lpstr>Képletek</vt:lpstr>
      <vt:lpstr>Hivatkozások</vt:lpstr>
      <vt:lpstr>Hivatkozások</vt:lpstr>
      <vt:lpstr>Függvények</vt:lpstr>
      <vt:lpstr>Függvények (DEMÓ)</vt:lpstr>
      <vt:lpstr>Függvények</vt:lpstr>
      <vt:lpstr>Adatkezelés (DEMÓ)</vt:lpstr>
      <vt:lpstr>Egyebek</vt:lpstr>
      <vt:lpstr>Egyebek</vt:lpstr>
      <vt:lpstr>Easter eggek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BME AUT</dc:creator>
  <cp:lastModifiedBy>Hunyadi László</cp:lastModifiedBy>
  <cp:revision>262</cp:revision>
  <dcterms:created xsi:type="dcterms:W3CDTF">2014-03-08T11:42:20Z</dcterms:created>
  <dcterms:modified xsi:type="dcterms:W3CDTF">2024-12-14T06:25:48Z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0x010100D88B3A1C3A8C524284B739917E5AF2CF</vt:lpwstr>
  </property>
</Properties>
</file>