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4.jpeg" ContentType="image/jpeg"/>
  <Override PartName="/ppt/media/image25.png" ContentType="image/png"/>
  <Override PartName="/ppt/media/image5.jpeg" ContentType="image/jpeg"/>
  <Override PartName="/ppt/media/image10.png" ContentType="image/png"/>
  <Override PartName="/ppt/media/image1.jpeg" ContentType="image/jpeg"/>
  <Override PartName="/ppt/media/image7.png" ContentType="image/png"/>
  <Override PartName="/ppt/media/image32.png" ContentType="image/png"/>
  <Override PartName="/ppt/media/image8.png" ContentType="image/png"/>
  <Override PartName="/ppt/media/image33.png" ContentType="image/png"/>
  <Override PartName="/ppt/media/image13.png" ContentType="image/png"/>
  <Override PartName="/ppt/media/image12.png" ContentType="image/png"/>
  <Override PartName="/ppt/media/image9.png" ContentType="image/png"/>
  <Override PartName="/ppt/media/image11.png" ContentType="image/png"/>
  <Override PartName="/ppt/media/image31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6.jpeg" ContentType="image/jpeg"/>
  <Override PartName="/ppt/media/image18.png" ContentType="image/png"/>
  <Override PartName="/ppt/media/image20.png" ContentType="image/png"/>
  <Override PartName="/ppt/media/image2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557F602-756B-442D-A2F5-38C752EEDC41}" type="datetime">
              <a:rPr b="0" lang="hu-HU" sz="1200" spc="-1" strike="noStrike">
                <a:solidFill>
                  <a:srgbClr val="8b8b8b"/>
                </a:solidFill>
                <a:latin typeface="Calibri"/>
              </a:rPr>
              <a:t>2025. 09. 07.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147FA5-BF29-427F-8978-A1FEE0581E11}" type="slidenum">
              <a:rPr b="0" lang="hu-H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C7C0C0B-F1CC-4125-B7A4-D4972ADEC840}" type="datetime">
              <a:rPr b="0" lang="hu-HU" sz="1200" spc="-1" strike="noStrike">
                <a:solidFill>
                  <a:srgbClr val="8b8b8b"/>
                </a:solidFill>
                <a:latin typeface="Calibri"/>
              </a:rPr>
              <a:t>2025. 09. 07.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33CAD0-D07D-4AAC-95F6-912D45F5034B}" type="slidenum">
              <a:rPr b="0" lang="hu-H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Mintaszöveg szerkesztése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Második szint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Harmadik szint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Negyedik 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Ötödik 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47EAF4A-29AC-450F-B2F0-D05643CE7144}" type="datetime">
              <a:rPr b="0" lang="hu-HU" sz="1200" spc="-1" strike="noStrike">
                <a:solidFill>
                  <a:srgbClr val="8b8b8b"/>
                </a:solidFill>
                <a:latin typeface="Calibri"/>
              </a:rPr>
              <a:t>2025. 09. 07.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A4109F7-EAF9-4AAD-A58A-9A0E962443C0}" type="slidenum">
              <a:rPr b="0" lang="hu-H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809520" cy="4114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800600" y="1905120"/>
            <a:ext cx="380952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DE670EB-0DC3-441D-BA26-2EBC058AC49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809520" cy="4114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800600" y="1905120"/>
            <a:ext cx="380952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EB51F59-9121-4599-9047-383DFAA1A081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00000" y="3933000"/>
            <a:ext cx="424368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hu-HU" sz="2400" spc="-1" strike="noStrike">
                <a:solidFill>
                  <a:srgbClr val="17375e"/>
                </a:solidFill>
                <a:latin typeface="Arial"/>
              </a:rPr>
              <a:t>Informatika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500000" y="4365000"/>
            <a:ext cx="4240080" cy="50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hu-HU" sz="2400" spc="-1" strike="noStrike">
                <a:solidFill>
                  <a:srgbClr val="17375e"/>
                </a:solidFill>
                <a:latin typeface="Arial"/>
              </a:rPr>
              <a:t>Oktató: Katona Péter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181480" y="1523880"/>
            <a:ext cx="3733560" cy="3580920"/>
          </a:xfrm>
          <a:prstGeom prst="rect">
            <a:avLst/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"/>
          <p:cNvSpPr/>
          <p:nvPr/>
        </p:nvSpPr>
        <p:spPr>
          <a:xfrm>
            <a:off x="2743200" y="5181480"/>
            <a:ext cx="4190760" cy="533160"/>
          </a:xfrm>
          <a:prstGeom prst="rect">
            <a:avLst/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Hivatkozások</a:t>
            </a:r>
            <a:endParaRPr b="0" lang="hu-H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762120" y="1447920"/>
            <a:ext cx="8381520" cy="39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5687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relatív cellahivatkozás: 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pl. A1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5687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abszolút cellahivatkozás ($):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pl. $A$1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5687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téglalap-tartomány: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pl. A1:C3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5687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teljes oszlop/sor: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pl. A:A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vagy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A:C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vagy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1:1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5687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másik munkalap (!):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pl. Munka1!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568760"/>
              </a:tabLst>
            </a:pPr>
            <a:r>
              <a:rPr b="0" lang="hu-HU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hu-HU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másik munkafüzet []:               pl. [teszt.xls]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60000"/>
              </a:lnSpc>
              <a:spcBef>
                <a:spcPts val="1400"/>
              </a:spcBef>
              <a:tabLst>
                <a:tab algn="l" pos="4568760"/>
              </a:tabLst>
            </a:pPr>
            <a:r>
              <a:rPr b="0" lang="hu-HU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                   </a:t>
            </a:r>
            <a:r>
              <a:rPr b="0" lang="hu-HU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pl.[teszt.xls]Munka1!AA12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1052280" y="5749200"/>
            <a:ext cx="7695720" cy="3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7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Cellahivatkozások ; jellel választhatók el egymástól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Kivágás, Másolás, Beillesztés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685800" y="1752480"/>
            <a:ext cx="7848360" cy="35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 Windowsban szokásos módszerek (ctrl C,X,V)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1" i="1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szerkesztés</a:t>
            </a:r>
            <a:r>
              <a:rPr b="0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menüpont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 vágólapon lévő cella jelzése: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beillesztés és a vágólap törlése: </a:t>
            </a:r>
            <a:r>
              <a:rPr b="1" lang="en-US" sz="2800" spc="-1" strike="noStrike">
                <a:solidFill>
                  <a:srgbClr val="33cccc"/>
                </a:solidFill>
                <a:latin typeface="Courier New"/>
                <a:ea typeface="ＭＳ Ｐゴシック"/>
              </a:rPr>
              <a:t>Enter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szerkesztés/irányított beillesztés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 hivatkozások típusai nem változnak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1"/>
          <a:stretch/>
        </p:blipFill>
        <p:spPr>
          <a:xfrm>
            <a:off x="5943600" y="2743200"/>
            <a:ext cx="1980720" cy="975960"/>
          </a:xfrm>
          <a:prstGeom prst="rect">
            <a:avLst/>
          </a:prstGeom>
          <a:ln>
            <a:noFill/>
          </a:ln>
        </p:spPr>
      </p:pic>
      <p:sp>
        <p:nvSpPr>
          <p:cNvPr id="254" name="CustomShape 3"/>
          <p:cNvSpPr/>
          <p:nvPr/>
        </p:nvSpPr>
        <p:spPr>
          <a:xfrm>
            <a:off x="609480" y="5867280"/>
            <a:ext cx="8229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Egér segítségével is átmozgathatók a cellák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Sorok beszúrása, törlése</a:t>
            </a:r>
            <a:endParaRPr b="0" lang="hu-H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762120" y="2133720"/>
            <a:ext cx="6476760" cy="12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tartalom törlés</a:t>
            </a:r>
            <a:endParaRPr b="0" lang="en-US" sz="3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i="1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helyi menük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57" name="Picture 2" descr=""/>
          <p:cNvPicPr/>
          <p:nvPr/>
        </p:nvPicPr>
        <p:blipFill>
          <a:blip r:embed="rId1"/>
          <a:srcRect l="3499" t="38986" r="78304" b="36934"/>
          <a:stretch/>
        </p:blipFill>
        <p:spPr>
          <a:xfrm>
            <a:off x="3625920" y="2925000"/>
            <a:ext cx="2611800" cy="2591640"/>
          </a:xfrm>
          <a:prstGeom prst="rect">
            <a:avLst/>
          </a:prstGeom>
          <a:ln>
            <a:noFill/>
          </a:ln>
        </p:spPr>
      </p:pic>
      <p:pic>
        <p:nvPicPr>
          <p:cNvPr id="258" name="Picture 3" descr=""/>
          <p:cNvPicPr/>
          <p:nvPr/>
        </p:nvPicPr>
        <p:blipFill>
          <a:blip r:embed="rId2"/>
          <a:srcRect l="67578" t="4291" r="16207" b="73681"/>
          <a:stretch/>
        </p:blipFill>
        <p:spPr>
          <a:xfrm>
            <a:off x="6444360" y="2925000"/>
            <a:ext cx="2544120" cy="259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 descr=""/>
          <p:cNvPicPr/>
          <p:nvPr/>
        </p:nvPicPr>
        <p:blipFill>
          <a:blip r:embed="rId1"/>
          <a:srcRect l="69675" t="4847" r="2192" b="57643"/>
          <a:stretch/>
        </p:blipFill>
        <p:spPr>
          <a:xfrm>
            <a:off x="6172200" y="1066680"/>
            <a:ext cx="2742840" cy="274284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Feltöltést segítő funkciók</a:t>
            </a:r>
            <a:endParaRPr b="0" lang="hu-H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533520" y="1828800"/>
            <a:ext cx="685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US" sz="32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1.</a:t>
            </a:r>
            <a:r>
              <a:rPr b="0" lang="en-US" sz="36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Sorozatok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85800" y="2438280"/>
            <a:ext cx="6933960" cy="172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2858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számok, dátumok, napok, hónapok, ...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2858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általunk definiált sorozatok (pl. névsorok)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2858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AutoKitölt gomb: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533520" y="425412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n-US" sz="32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2. </a:t>
            </a:r>
            <a:r>
              <a:rPr b="0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Relatív cellahivatkozások használata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64" name="Picture 6" descr=""/>
          <p:cNvPicPr/>
          <p:nvPr/>
        </p:nvPicPr>
        <p:blipFill>
          <a:blip r:embed="rId2"/>
          <a:stretch/>
        </p:blipFill>
        <p:spPr>
          <a:xfrm>
            <a:off x="7010280" y="3962520"/>
            <a:ext cx="1904760" cy="1010880"/>
          </a:xfrm>
          <a:prstGeom prst="rect">
            <a:avLst/>
          </a:prstGeom>
          <a:ln>
            <a:noFill/>
          </a:ln>
        </p:spPr>
      </p:pic>
      <p:sp>
        <p:nvSpPr>
          <p:cNvPr id="265" name="CustomShape 5"/>
          <p:cNvSpPr/>
          <p:nvPr/>
        </p:nvSpPr>
        <p:spPr>
          <a:xfrm>
            <a:off x="7543800" y="4800600"/>
            <a:ext cx="609120" cy="304560"/>
          </a:xfrm>
          <a:prstGeom prst="wedgeRoundRectCallout">
            <a:avLst>
              <a:gd name="adj1" fmla="val 89065"/>
              <a:gd name="adj2" fmla="val -121356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>
            <a:off x="557640" y="478584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n-US" sz="32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3. </a:t>
            </a:r>
            <a:r>
              <a:rPr b="0" lang="hu-HU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Állapotsorban lévő függvények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7" name="CustomShape 7"/>
          <p:cNvSpPr/>
          <p:nvPr/>
        </p:nvSpPr>
        <p:spPr>
          <a:xfrm>
            <a:off x="7415640" y="2709000"/>
            <a:ext cx="900360" cy="2156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" descr=""/>
          <p:cNvPicPr/>
          <p:nvPr/>
        </p:nvPicPr>
        <p:blipFill>
          <a:blip r:embed="rId1"/>
          <a:srcRect l="0" t="17347" r="20522" b="33327"/>
          <a:stretch/>
        </p:blipFill>
        <p:spPr>
          <a:xfrm>
            <a:off x="1259640" y="2593080"/>
            <a:ext cx="7751520" cy="3607200"/>
          </a:xfrm>
          <a:prstGeom prst="rect">
            <a:avLst/>
          </a:prstGeom>
          <a:ln>
            <a:noFill/>
          </a:ln>
        </p:spPr>
      </p:pic>
      <p:sp>
        <p:nvSpPr>
          <p:cNvPr id="2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hu-HU" sz="4800" spc="-1" strike="noStrike">
                <a:solidFill>
                  <a:srgbClr val="000000"/>
                </a:solidFill>
                <a:latin typeface="Calibri"/>
              </a:rPr>
              <a:t>üggvények</a:t>
            </a:r>
            <a:endParaRPr b="0" lang="hu-H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3276000" y="1401120"/>
            <a:ext cx="4952520" cy="685440"/>
          </a:xfrm>
          <a:prstGeom prst="wedgeRoundRectCallout">
            <a:avLst>
              <a:gd name="adj1" fmla="val -32213"/>
              <a:gd name="adj2" fmla="val 156019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Függvénynév(param1; param2;…)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-76320" y="1287000"/>
            <a:ext cx="2666520" cy="914040"/>
          </a:xfrm>
          <a:prstGeom prst="wedgeRoundRectCallout">
            <a:avLst>
              <a:gd name="adj1" fmla="val 46431"/>
              <a:gd name="adj2" fmla="val 107120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utoljára használt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</a:t>
            </a:r>
            <a:r>
              <a:rPr b="0" lang="hu-HU" sz="1800" spc="-1" strike="noStrike">
                <a:solidFill>
                  <a:srgbClr val="000000"/>
                </a:solidFill>
                <a:latin typeface="Times New Roman"/>
              </a:rPr>
              <a:t>ügg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v</a:t>
            </a:r>
            <a:r>
              <a:rPr b="0" lang="hu-HU" sz="1800" spc="-1" strike="noStrike">
                <a:solidFill>
                  <a:srgbClr val="000000"/>
                </a:solidFill>
                <a:latin typeface="Times New Roman"/>
              </a:rPr>
              <a:t>ények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1261800" y="3848040"/>
            <a:ext cx="2209320" cy="685440"/>
          </a:xfrm>
          <a:prstGeom prst="wedgeRoundRectCallout">
            <a:avLst>
              <a:gd name="adj1" fmla="val 86421"/>
              <a:gd name="adj2" fmla="val -80093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paraméterek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CustomShape 5"/>
          <p:cNvSpPr/>
          <p:nvPr/>
        </p:nvSpPr>
        <p:spPr>
          <a:xfrm>
            <a:off x="380880" y="5013000"/>
            <a:ext cx="2057040" cy="609120"/>
          </a:xfrm>
          <a:prstGeom prst="wedgeRoundRectCallout">
            <a:avLst>
              <a:gd name="adj1" fmla="val 185410"/>
              <a:gd name="adj2" fmla="val -14744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rövid leírás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Formázások</a:t>
            </a:r>
            <a:r>
              <a:rPr b="0" lang="hu-HU" sz="4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1" i="1" lang="hu-HU" sz="3600" spc="-1" strike="noStrike">
                <a:solidFill>
                  <a:srgbClr val="275aff"/>
                </a:solidFill>
                <a:latin typeface="Calibri"/>
              </a:rPr>
              <a:t>Kezdőlap</a:t>
            </a:r>
            <a:r>
              <a:rPr b="1" i="1" lang="en-US" sz="3600" spc="-1" strike="noStrike">
                <a:solidFill>
                  <a:srgbClr val="275aff"/>
                </a:solidFill>
                <a:latin typeface="Calibri"/>
              </a:rPr>
              <a:t>)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762120" y="2057400"/>
            <a:ext cx="8381520" cy="31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66672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szokásos szövegformázások: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igazítás, behúzás, színezés, keretezés, stb.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66672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cellák formázása (ctrl+1)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formátum, igazítás, betűtípus, szegély, védelem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66672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sorok/oszlopok formázása, méretezése, elrejtése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66672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automatikus formázási lehetőségek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533520" y="1828800"/>
            <a:ext cx="6857640" cy="39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14440" indent="-51408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Rendezések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b="1" i="1" lang="hu-HU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A</a:t>
            </a:r>
            <a:r>
              <a:rPr b="1" i="1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datok/</a:t>
            </a:r>
            <a:r>
              <a:rPr b="1" i="1" lang="hu-HU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Rendezés és szűrés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b="0" lang="en-US" sz="36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.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Diagramok, rajzok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1599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. Objektumok (</a:t>
            </a:r>
            <a:r>
              <a:rPr b="1" i="1" lang="hu-HU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B</a:t>
            </a:r>
            <a:r>
              <a:rPr b="1" i="1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eszúrás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1599"/>
              </a:spcBef>
              <a:spcAft>
                <a:spcPts val="1800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. Hiperhivatkozások</a:t>
            </a:r>
            <a:r>
              <a:rPr b="0" lang="hu-HU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b="1" i="1" lang="hu-HU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B</a:t>
            </a:r>
            <a:r>
              <a:rPr b="1" i="1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eszúrás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5.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Táblázat felosztása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b="1" i="1" lang="hu-HU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Nézet</a:t>
            </a:r>
            <a:r>
              <a:rPr b="1" i="1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/</a:t>
            </a:r>
            <a:r>
              <a:rPr b="1" i="1" lang="hu-HU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Ablak/feloszt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77" name="Picture 4" descr=""/>
          <p:cNvPicPr/>
          <p:nvPr/>
        </p:nvPicPr>
        <p:blipFill>
          <a:blip r:embed="rId1"/>
          <a:srcRect l="63706" t="0" r="23973" b="81486"/>
          <a:stretch/>
        </p:blipFill>
        <p:spPr>
          <a:xfrm>
            <a:off x="4428000" y="4699080"/>
            <a:ext cx="1200600" cy="1352880"/>
          </a:xfrm>
          <a:prstGeom prst="rect">
            <a:avLst/>
          </a:prstGeom>
          <a:ln>
            <a:noFill/>
          </a:ln>
        </p:spPr>
      </p:pic>
      <p:pic>
        <p:nvPicPr>
          <p:cNvPr id="278" name="Picture 3" descr=""/>
          <p:cNvPicPr/>
          <p:nvPr/>
        </p:nvPicPr>
        <p:blipFill>
          <a:blip r:embed="rId2"/>
          <a:srcRect l="72240" t="0" r="0" b="61230"/>
          <a:stretch/>
        </p:blipFill>
        <p:spPr>
          <a:xfrm>
            <a:off x="6063480" y="3144960"/>
            <a:ext cx="2706480" cy="2835000"/>
          </a:xfrm>
          <a:prstGeom prst="rect">
            <a:avLst/>
          </a:prstGeom>
          <a:ln>
            <a:noFill/>
          </a:ln>
        </p:spPr>
      </p:pic>
      <p:pic>
        <p:nvPicPr>
          <p:cNvPr id="279" name="Picture 2" descr=""/>
          <p:cNvPicPr/>
          <p:nvPr/>
        </p:nvPicPr>
        <p:blipFill>
          <a:blip r:embed="rId3"/>
          <a:srcRect l="81556" t="0" r="1491" b="63607"/>
          <a:stretch/>
        </p:blipFill>
        <p:spPr>
          <a:xfrm>
            <a:off x="7110360" y="1124640"/>
            <a:ext cx="1652040" cy="2661120"/>
          </a:xfrm>
          <a:prstGeom prst="rect">
            <a:avLst/>
          </a:prstGeom>
          <a:ln>
            <a:noFill/>
          </a:ln>
        </p:spPr>
      </p:pic>
      <p:sp>
        <p:nvSpPr>
          <p:cNvPr id="280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Egyéb hasznos funkciók</a:t>
            </a:r>
            <a:endParaRPr b="0" lang="hu-H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3708000" y="4699080"/>
            <a:ext cx="122364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be4b48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82" name="CustomShape 4"/>
          <p:cNvSpPr/>
          <p:nvPr/>
        </p:nvSpPr>
        <p:spPr>
          <a:xfrm flipV="1">
            <a:off x="3708000" y="3785040"/>
            <a:ext cx="2520000" cy="1589400"/>
          </a:xfrm>
          <a:prstGeom prst="curvedConnector3">
            <a:avLst>
              <a:gd name="adj1" fmla="val 71661"/>
            </a:avLst>
          </a:prstGeom>
          <a:noFill/>
          <a:ln w="25560">
            <a:solidFill>
              <a:srgbClr val="be4b48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4400" spc="-1" strike="noStrike" u="sng">
                <a:solidFill>
                  <a:srgbClr val="3366cc"/>
                </a:solidFill>
                <a:uFillTx/>
                <a:latin typeface="Calibri"/>
              </a:rPr>
              <a:t>DIAGRAMOK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683640" y="112464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3366cc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3366cc"/>
                </a:solidFill>
                <a:latin typeface="Calibri"/>
              </a:rPr>
              <a:t>Mire szolgálnak a diagramok?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366cc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3366cc"/>
                </a:solidFill>
                <a:latin typeface="Calibri"/>
              </a:rPr>
              <a:t>Adatok grafikus megjelenítésére.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366cc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3366cc"/>
                </a:solidFill>
                <a:latin typeface="Calibri"/>
              </a:rPr>
              <a:t> 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7" presetSubtype="8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0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0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7" descr="C:\Users\Norbi\képek\diag2.BMP"/>
          <p:cNvPicPr/>
          <p:nvPr/>
        </p:nvPicPr>
        <p:blipFill>
          <a:blip r:embed="rId1"/>
          <a:stretch/>
        </p:blipFill>
        <p:spPr>
          <a:xfrm>
            <a:off x="4572000" y="3861000"/>
            <a:ext cx="3428640" cy="1896840"/>
          </a:xfrm>
          <a:prstGeom prst="rect">
            <a:avLst/>
          </a:prstGeom>
          <a:ln>
            <a:noFill/>
          </a:ln>
        </p:spPr>
      </p:pic>
      <p:sp>
        <p:nvSpPr>
          <p:cNvPr id="286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4400" spc="-1" strike="noStrike" u="sng">
                <a:solidFill>
                  <a:srgbClr val="000000"/>
                </a:solidFill>
                <a:uFillTx/>
                <a:latin typeface="Calibri"/>
              </a:rPr>
              <a:t>A diagram részei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685800" y="1981080"/>
            <a:ext cx="3504960" cy="4876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1.jelmagyarázat: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a táblázat első osz- lopa.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2.tengely felirat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a táblázat első sora.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3.adatsorok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a táblázat egy sorá-ban ill. oszlopában elhelyezkedő adatok.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4.adatpont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a táblázat egy eleme.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8" name="Picture 4" descr="C:\Users\Norbi\képek\diag1.BMP"/>
          <p:cNvPicPr/>
          <p:nvPr/>
        </p:nvPicPr>
        <p:blipFill>
          <a:blip r:embed="rId2"/>
          <a:stretch/>
        </p:blipFill>
        <p:spPr>
          <a:xfrm>
            <a:off x="4038480" y="1905120"/>
            <a:ext cx="4908240" cy="774360"/>
          </a:xfrm>
          <a:prstGeom prst="rect">
            <a:avLst/>
          </a:prstGeom>
          <a:ln>
            <a:noFill/>
          </a:ln>
        </p:spPr>
      </p:pic>
      <p:sp>
        <p:nvSpPr>
          <p:cNvPr id="289" name="Line 3"/>
          <p:cNvSpPr/>
          <p:nvPr/>
        </p:nvSpPr>
        <p:spPr>
          <a:xfrm flipH="1" flipV="1">
            <a:off x="4114800" y="2743200"/>
            <a:ext cx="152280" cy="38088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4"/>
          <p:cNvSpPr/>
          <p:nvPr/>
        </p:nvSpPr>
        <p:spPr>
          <a:xfrm>
            <a:off x="4025160" y="3110040"/>
            <a:ext cx="1575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1.jelmagyarázat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1" name="Line 5"/>
          <p:cNvSpPr/>
          <p:nvPr/>
        </p:nvSpPr>
        <p:spPr>
          <a:xfrm flipH="1" flipV="1">
            <a:off x="7680240" y="5187600"/>
            <a:ext cx="152280" cy="4572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6"/>
          <p:cNvSpPr/>
          <p:nvPr/>
        </p:nvSpPr>
        <p:spPr>
          <a:xfrm>
            <a:off x="7391520" y="5756760"/>
            <a:ext cx="15807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1.jelmagyarázat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3" name="Line 7"/>
          <p:cNvSpPr/>
          <p:nvPr/>
        </p:nvSpPr>
        <p:spPr>
          <a:xfrm flipH="1">
            <a:off x="7162560" y="1371600"/>
            <a:ext cx="457200" cy="5331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8"/>
          <p:cNvSpPr/>
          <p:nvPr/>
        </p:nvSpPr>
        <p:spPr>
          <a:xfrm>
            <a:off x="7464600" y="1052640"/>
            <a:ext cx="15832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2.Tengely felirat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4204080" y="5733360"/>
            <a:ext cx="15832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2.Tengely felirat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6" name="Line 10"/>
          <p:cNvSpPr/>
          <p:nvPr/>
        </p:nvSpPr>
        <p:spPr>
          <a:xfrm flipH="1" flipV="1">
            <a:off x="5867280" y="2743200"/>
            <a:ext cx="762120" cy="60948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Line 11"/>
          <p:cNvSpPr/>
          <p:nvPr/>
        </p:nvSpPr>
        <p:spPr>
          <a:xfrm flipV="1">
            <a:off x="6858000" y="2743200"/>
            <a:ext cx="304560" cy="60948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12"/>
          <p:cNvSpPr/>
          <p:nvPr/>
        </p:nvSpPr>
        <p:spPr>
          <a:xfrm>
            <a:off x="6311160" y="3338640"/>
            <a:ext cx="1200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3.adatsorok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9" name="Line 13"/>
          <p:cNvSpPr/>
          <p:nvPr/>
        </p:nvSpPr>
        <p:spPr>
          <a:xfrm flipV="1">
            <a:off x="8305560" y="2666880"/>
            <a:ext cx="228600" cy="6858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14"/>
          <p:cNvSpPr/>
          <p:nvPr/>
        </p:nvSpPr>
        <p:spPr>
          <a:xfrm>
            <a:off x="7834320" y="3490920"/>
            <a:ext cx="1112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4.adatpont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01" name="Line 15"/>
          <p:cNvSpPr/>
          <p:nvPr/>
        </p:nvSpPr>
        <p:spPr>
          <a:xfrm flipV="1">
            <a:off x="5304960" y="5652000"/>
            <a:ext cx="707040" cy="15264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Line 16"/>
          <p:cNvSpPr/>
          <p:nvPr/>
        </p:nvSpPr>
        <p:spPr>
          <a:xfrm flipH="1">
            <a:off x="6400800" y="3657600"/>
            <a:ext cx="533160" cy="14475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Line 17"/>
          <p:cNvSpPr/>
          <p:nvPr/>
        </p:nvSpPr>
        <p:spPr>
          <a:xfrm flipH="1">
            <a:off x="6858000" y="3886200"/>
            <a:ext cx="1447560" cy="13428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85800" y="0"/>
            <a:ext cx="7848360" cy="1916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4400" spc="-1" strike="noStrike" u="sng">
                <a:solidFill>
                  <a:srgbClr val="000000"/>
                </a:solidFill>
                <a:uFillTx/>
                <a:latin typeface="Calibri"/>
              </a:rPr>
              <a:t>A diagramok fajtái:</a:t>
            </a:r>
            <a:br/>
            <a:br/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1.a. Oszlopdiagram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990720" y="5661360"/>
            <a:ext cx="8152920" cy="1333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főleg az adatok összehasonlítására szolgál.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6" name="Picture 4" descr="C:\Users\Norbi\képek\oszlop1.BMP"/>
          <p:cNvPicPr/>
          <p:nvPr/>
        </p:nvPicPr>
        <p:blipFill>
          <a:blip r:embed="rId1"/>
          <a:stretch/>
        </p:blipFill>
        <p:spPr>
          <a:xfrm>
            <a:off x="1676520" y="1845000"/>
            <a:ext cx="5790960" cy="380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762120" y="1905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"/>
              </a:rPr>
              <a:t>Táblázatkezelés</a:t>
            </a:r>
            <a:endParaRPr b="0" lang="hu-H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1790640" y="3104280"/>
            <a:ext cx="5714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(Az Excel táblázatkezelő alapjai)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584360" y="2936880"/>
            <a:ext cx="30636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685800" y="0"/>
            <a:ext cx="7772040" cy="1599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1.b. Halmozott vagy összevont</a:t>
            </a:r>
            <a:br/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oszlopdiagram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609480" y="5157360"/>
            <a:ext cx="73148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Az ábráról jól leolvashatók az összteljesítmények és a részpontszámok is.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9" name="Picture 4" descr="C:\Users\Norbi\képek\halmozott.BMP"/>
          <p:cNvPicPr/>
          <p:nvPr/>
        </p:nvPicPr>
        <p:blipFill>
          <a:blip r:embed="rId1"/>
          <a:stretch/>
        </p:blipFill>
        <p:spPr>
          <a:xfrm>
            <a:off x="2057400" y="1828800"/>
            <a:ext cx="5486040" cy="335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nodeType="clickEffect" fill="hold">
                      <p:stCondLst>
                        <p:cond delay="0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1.c. térbeli oszlopdiagram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675360" y="5085360"/>
            <a:ext cx="8000640" cy="4038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Alkalmas arra, hogy 2 tengely mentén is összehasonlíthassunk adatokat.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2" name="Picture 4" descr="C:\Users\Norbi\képek\3doszlop.BMP"/>
          <p:cNvPicPr/>
          <p:nvPr/>
        </p:nvPicPr>
        <p:blipFill>
          <a:blip r:embed="rId1"/>
          <a:stretch/>
        </p:blipFill>
        <p:spPr>
          <a:xfrm>
            <a:off x="1676520" y="1412640"/>
            <a:ext cx="5714640" cy="365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nodeType="clickEffect" fill="hold">
                      <p:stCondLst>
                        <p:cond delay="0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2.a.Kördiagram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609480" y="4941000"/>
            <a:ext cx="8000640" cy="1218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Egy adatsor ábrázolására alkalmas. /százalékosan is kifejezhetjük/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5" name="Picture 4" descr="C:\Users\Norbi\képek\kor.BMP"/>
          <p:cNvPicPr/>
          <p:nvPr/>
        </p:nvPicPr>
        <p:blipFill>
          <a:blip r:embed="rId1"/>
          <a:stretch/>
        </p:blipFill>
        <p:spPr>
          <a:xfrm>
            <a:off x="1828800" y="1600200"/>
            <a:ext cx="5486040" cy="323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nodeType="clickEffect" fill="hold">
                      <p:stCondLst>
                        <p:cond delay="0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2.b. Tortadiagram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946800" y="5013000"/>
            <a:ext cx="830556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A kördiagram térbeli párja.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8" name="Picture 4" descr="C:\Users\Norbi\képek\torta.BMP"/>
          <p:cNvPicPr/>
          <p:nvPr/>
        </p:nvPicPr>
        <p:blipFill>
          <a:blip r:embed="rId1"/>
          <a:stretch/>
        </p:blipFill>
        <p:spPr>
          <a:xfrm>
            <a:off x="1828800" y="1556640"/>
            <a:ext cx="5486040" cy="338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nodeType="clickEffect" fill="hold">
                      <p:stCondLst>
                        <p:cond delay="0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3.a. Vonaldiagram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990720" y="5085360"/>
            <a:ext cx="8152920" cy="137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A vonalak metszése miatt nehéz az áttekintés.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1" name="Picture 4" descr="C:\Users\Norbi\képek\grafikon.BMP"/>
          <p:cNvPicPr/>
          <p:nvPr/>
        </p:nvPicPr>
        <p:blipFill>
          <a:blip r:embed="rId1"/>
          <a:stretch/>
        </p:blipFill>
        <p:spPr>
          <a:xfrm>
            <a:off x="1600200" y="1523880"/>
            <a:ext cx="5943240" cy="355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nodeType="clickEffect" fill="hold">
                      <p:stCondLst>
                        <p:cond delay="0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nodeType="clickEffect" fill="hold">
                      <p:stCondLst>
                        <p:cond delay="indefinite"/>
                      </p:stCondLst>
                      <p:childTnLst>
                        <p:par>
                          <p:cTn id="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609480" y="45720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3600" spc="-1" strike="noStrike" u="sng">
                <a:solidFill>
                  <a:srgbClr val="000000"/>
                </a:solidFill>
                <a:uFillTx/>
                <a:latin typeface="Calibri"/>
              </a:rPr>
              <a:t>3.b. Szalagdiagram</a:t>
            </a:r>
            <a:endParaRPr b="0" lang="hu-H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304920" y="1124640"/>
            <a:ext cx="3580920" cy="5562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Vonaldiagram térbeli változata.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Főként adatok össze-hasonlítására szolgál.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Előnyös ,ha az adatok metszik egymást.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Sokféle diagramot le-het még készíteni: pl.:kombinált diagram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4" name="Picture 4" descr="C:\Users\Norbi\képek\szalag.BMP"/>
          <p:cNvPicPr/>
          <p:nvPr/>
        </p:nvPicPr>
        <p:blipFill>
          <a:blip r:embed="rId1"/>
          <a:stretch/>
        </p:blipFill>
        <p:spPr>
          <a:xfrm>
            <a:off x="3886200" y="1523880"/>
            <a:ext cx="5105160" cy="495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nodeType="clickEffect" fill="hold">
                      <p:stCondLst>
                        <p:cond delay="0"/>
                      </p:stCondLst>
                      <p:childTnLst>
                        <p:par>
                          <p:cTn id="1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nodeType="clickEffect" fill="hold">
                      <p:stCondLst>
                        <p:cond delay="indefinite"/>
                      </p:stCondLst>
                      <p:childTnLst>
                        <p:par>
                          <p:cTn id="1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nodeType="clickEffect" fill="hold">
                      <p:stCondLst>
                        <p:cond delay="indefinite"/>
                      </p:stCondLst>
                      <p:childTnLst>
                        <p:par>
                          <p:cTn id="1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nodeType="clickEffect" fill="hold">
                      <p:stCondLst>
                        <p:cond delay="indefinite"/>
                      </p:stCondLst>
                      <p:childTnLst>
                        <p:par>
                          <p:cTn id="1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nodeType="clickEffect" fill="hold">
                      <p:stCondLst>
                        <p:cond delay="indefinite"/>
                      </p:stCondLst>
                      <p:childTnLst>
                        <p:par>
                          <p:cTn id="1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685800" y="0"/>
            <a:ext cx="7772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hu-HU" sz="4400" spc="-1" strike="noStrike" u="sng">
                <a:solidFill>
                  <a:srgbClr val="000000"/>
                </a:solidFill>
                <a:uFillTx/>
                <a:latin typeface="Calibri"/>
              </a:rPr>
              <a:t>Hogyan lehet a diagramvarázslót elindítani?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685800" y="198108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1.</a:t>
            </a: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Beszúrás</a:t>
            </a: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7" name="Picture 2" descr=""/>
          <p:cNvPicPr/>
          <p:nvPr/>
        </p:nvPicPr>
        <p:blipFill>
          <a:blip r:embed="rId1"/>
          <a:srcRect l="0" t="0" r="0" b="74429"/>
          <a:stretch/>
        </p:blipFill>
        <p:spPr>
          <a:xfrm>
            <a:off x="107640" y="3357000"/>
            <a:ext cx="8961120" cy="1717560"/>
          </a:xfrm>
          <a:prstGeom prst="rect">
            <a:avLst/>
          </a:prstGeom>
          <a:ln>
            <a:noFill/>
          </a:ln>
        </p:spPr>
      </p:pic>
      <p:sp>
        <p:nvSpPr>
          <p:cNvPr id="328" name="CustomShape 3"/>
          <p:cNvSpPr/>
          <p:nvPr/>
        </p:nvSpPr>
        <p:spPr>
          <a:xfrm>
            <a:off x="2699640" y="3717000"/>
            <a:ext cx="1888200" cy="9356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nodeType="clickEffect" fill="hold">
                      <p:stCondLst>
                        <p:cond delay="0"/>
                      </p:stCondLst>
                      <p:childTnLst>
                        <p:par>
                          <p:cTn id="1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nodeType="clickEffect" fill="hold">
                      <p:stCondLst>
                        <p:cond delay="indefinite"/>
                      </p:stCondLst>
                      <p:childTnLst>
                        <p:par>
                          <p:cTn id="1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5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nodeType="clickEffect" fill="hold">
                      <p:stCondLst>
                        <p:cond delay="indefinite"/>
                      </p:stCondLst>
                      <p:childTnLst>
                        <p:par>
                          <p:cTn id="1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0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755640" y="0"/>
            <a:ext cx="7772040" cy="112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hu-HU" sz="4400" spc="-1" strike="noStrike" u="sng">
                <a:solidFill>
                  <a:srgbClr val="000000"/>
                </a:solidFill>
                <a:uFillTx/>
                <a:latin typeface="Calibri"/>
              </a:rPr>
              <a:t>A diagram készítése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0" name="Picture 2" descr=""/>
          <p:cNvPicPr/>
          <p:nvPr/>
        </p:nvPicPr>
        <p:blipFill>
          <a:blip r:embed="rId1"/>
          <a:srcRect l="22526" t="0" r="41365" b="29660"/>
          <a:stretch/>
        </p:blipFill>
        <p:spPr>
          <a:xfrm>
            <a:off x="2627640" y="908640"/>
            <a:ext cx="3520800" cy="514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nodeType="clickEffect" fill="hold">
                      <p:stCondLst>
                        <p:cond delay="0"/>
                      </p:stCondLst>
                      <p:childTnLst>
                        <p:par>
                          <p:cTn id="164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Tervezés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2" name="Picture 2" descr=""/>
          <p:cNvPicPr/>
          <p:nvPr/>
        </p:nvPicPr>
        <p:blipFill>
          <a:blip r:embed="rId1"/>
          <a:srcRect l="0" t="0" r="0" b="80586"/>
          <a:stretch/>
        </p:blipFill>
        <p:spPr>
          <a:xfrm>
            <a:off x="0" y="2349000"/>
            <a:ext cx="9143640" cy="133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Elrendezés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4" name="Picture 2" descr=""/>
          <p:cNvPicPr/>
          <p:nvPr/>
        </p:nvPicPr>
        <p:blipFill>
          <a:blip r:embed="rId1"/>
          <a:srcRect l="0" t="0" r="0" b="81147"/>
          <a:stretch/>
        </p:blipFill>
        <p:spPr>
          <a:xfrm>
            <a:off x="0" y="2136600"/>
            <a:ext cx="9143640" cy="129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09480" y="30492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 számítógépes táblázatkezelés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09480" y="2385720"/>
            <a:ext cx="8534160" cy="32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8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 táblázatok gyorsan elkészíthetők</a:t>
            </a:r>
            <a:endParaRPr b="0" lang="en-US" sz="3200" spc="-1" strike="noStrike">
              <a:latin typeface="Arial"/>
            </a:endParaRPr>
          </a:p>
          <a:p>
            <a:pPr indent="-216000">
              <a:lnSpc>
                <a:spcPct val="8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könnyen javítható, változtatható</a:t>
            </a:r>
            <a:endParaRPr b="0" lang="en-US" sz="3200" spc="-1" strike="noStrike">
              <a:latin typeface="Arial"/>
            </a:endParaRPr>
          </a:p>
          <a:p>
            <a:pPr indent="-216000">
              <a:lnSpc>
                <a:spcPct val="8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hu-HU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esztétikus formátum</a:t>
            </a:r>
            <a:endParaRPr b="0" lang="en-US" sz="3200" spc="-1" strike="noStrike">
              <a:latin typeface="Arial"/>
            </a:endParaRPr>
          </a:p>
          <a:p>
            <a:pPr indent="-216000">
              <a:lnSpc>
                <a:spcPct val="8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gép végzi a műveleteket </a:t>
            </a:r>
            <a:br/>
            <a:r>
              <a:rPr b="0" lang="hu-HU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nincsenek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számítási hibák)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917640" y="1647360"/>
            <a:ext cx="17996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Előnyei</a:t>
            </a:r>
            <a:r>
              <a:rPr b="0" lang="hu-HU" sz="40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Formátum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6" name="Picture 2" descr=""/>
          <p:cNvPicPr/>
          <p:nvPr/>
        </p:nvPicPr>
        <p:blipFill>
          <a:blip r:embed="rId1"/>
          <a:srcRect l="0" t="0" r="0" b="81890"/>
          <a:stretch/>
        </p:blipFill>
        <p:spPr>
          <a:xfrm>
            <a:off x="0" y="2548080"/>
            <a:ext cx="9143640" cy="124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228600" y="45720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Egy Excel táblázat felépítése</a:t>
            </a:r>
            <a:endParaRPr b="0" lang="hu-H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523880" y="2438280"/>
            <a:ext cx="6781320" cy="33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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Cella (pl: A1)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n-US" sz="3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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Munkalap (pl: Munka1) ~ „Táblázat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”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n-US" sz="3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Symbol" charset="2"/>
              <a:buChar char="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Munkafüzet (.XLS file)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2514600" y="3124080"/>
            <a:ext cx="380520" cy="761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cc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4"/>
          <p:cNvSpPr/>
          <p:nvPr/>
        </p:nvSpPr>
        <p:spPr>
          <a:xfrm>
            <a:off x="2514600" y="4572000"/>
            <a:ext cx="380520" cy="83772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33cc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"/>
          <p:cNvPicPr/>
          <p:nvPr/>
        </p:nvPicPr>
        <p:blipFill>
          <a:blip r:embed="rId1"/>
          <a:stretch/>
        </p:blipFill>
        <p:spPr>
          <a:xfrm>
            <a:off x="1357200" y="1269720"/>
            <a:ext cx="6526800" cy="4895280"/>
          </a:xfrm>
          <a:prstGeom prst="rect">
            <a:avLst/>
          </a:prstGeom>
          <a:ln>
            <a:noFill/>
          </a:ln>
        </p:spPr>
      </p:pic>
      <p:sp>
        <p:nvSpPr>
          <p:cNvPr id="2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</a:rPr>
              <a:t>Az Excel képernyője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286000" y="5001840"/>
            <a:ext cx="2133360" cy="609120"/>
          </a:xfrm>
          <a:prstGeom prst="wedgeRoundRectCallout">
            <a:avLst>
              <a:gd name="adj1" fmla="val -44644"/>
              <a:gd name="adj2" fmla="val 79690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munkalap-fülek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5334120" y="2781000"/>
            <a:ext cx="1828440" cy="685440"/>
          </a:xfrm>
          <a:prstGeom prst="wedgeRoundRectCallout">
            <a:avLst>
              <a:gd name="adj1" fmla="val -134463"/>
              <a:gd name="adj2" fmla="val -135417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szerkesztősor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1752480" y="2925000"/>
            <a:ext cx="2133360" cy="533160"/>
          </a:xfrm>
          <a:prstGeom prst="wedgeRoundRectCallout">
            <a:avLst>
              <a:gd name="adj1" fmla="val -53125"/>
              <a:gd name="adj2" fmla="val -125296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táblázatkurzor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6248520" y="1298880"/>
            <a:ext cx="2361960" cy="761760"/>
          </a:xfrm>
          <a:prstGeom prst="wedgeRoundRectCallout">
            <a:avLst>
              <a:gd name="adj1" fmla="val -107259"/>
              <a:gd name="adj2" fmla="val 49583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szköztár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"/>
          <p:cNvPicPr/>
          <p:nvPr/>
        </p:nvPicPr>
        <p:blipFill>
          <a:blip r:embed="rId1"/>
          <a:srcRect l="0" t="15295" r="73687" b="60625"/>
          <a:stretch/>
        </p:blipFill>
        <p:spPr>
          <a:xfrm>
            <a:off x="6172200" y="3507480"/>
            <a:ext cx="2565360" cy="1760040"/>
          </a:xfrm>
          <a:prstGeom prst="rect">
            <a:avLst/>
          </a:prstGeom>
          <a:ln>
            <a:noFill/>
          </a:ln>
        </p:spPr>
      </p:pic>
      <p:sp>
        <p:nvSpPr>
          <p:cNvPr id="2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Cellatartományok kijelölése</a:t>
            </a:r>
            <a:endParaRPr b="0" lang="hu-H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762120" y="2057400"/>
            <a:ext cx="7543440" cy="275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75888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 Windowsban szokásos módszerek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(bal egérgomb, Ctrl, Shift)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758880"/>
              </a:tabLst>
            </a:pP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75888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 teljes táblázat kijelölése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75888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egész sorok, oszlopok kijelölése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7010280" y="3200400"/>
            <a:ext cx="761760" cy="45684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4876920" y="3962520"/>
            <a:ext cx="1294920" cy="15192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5"/>
          <p:cNvSpPr/>
          <p:nvPr/>
        </p:nvSpPr>
        <p:spPr>
          <a:xfrm flipV="1">
            <a:off x="5257800" y="4876200"/>
            <a:ext cx="76176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6079"/>
                </a:moveTo>
                <a:lnTo>
                  <a:pt x="15074" y="0"/>
                </a:lnTo>
                <a:lnTo>
                  <a:pt x="15074" y="4350"/>
                </a:lnTo>
                <a:lnTo>
                  <a:pt x="12427" y="4350"/>
                </a:lnTo>
                <a:cubicBezTo>
                  <a:pt x="5564" y="4350"/>
                  <a:pt x="0" y="7846"/>
                  <a:pt x="0" y="12158"/>
                </a:cubicBezTo>
                <a:lnTo>
                  <a:pt x="0" y="21600"/>
                </a:lnTo>
                <a:lnTo>
                  <a:pt x="3534" y="21600"/>
                </a:lnTo>
                <a:lnTo>
                  <a:pt x="3534" y="12158"/>
                </a:lnTo>
                <a:cubicBezTo>
                  <a:pt x="3534" y="9756"/>
                  <a:pt x="7516" y="7808"/>
                  <a:pt x="12427" y="7808"/>
                </a:cubicBezTo>
                <a:lnTo>
                  <a:pt x="15074" y="7808"/>
                </a:lnTo>
                <a:lnTo>
                  <a:pt x="1507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"/>
          <p:cNvPicPr/>
          <p:nvPr/>
        </p:nvPicPr>
        <p:blipFill>
          <a:blip r:embed="rId1"/>
          <a:srcRect l="45307" t="4478" r="44166" b="80960"/>
          <a:stretch/>
        </p:blipFill>
        <p:spPr>
          <a:xfrm>
            <a:off x="5304600" y="3994560"/>
            <a:ext cx="1538280" cy="1596240"/>
          </a:xfrm>
          <a:prstGeom prst="rect">
            <a:avLst/>
          </a:prstGeom>
          <a:ln>
            <a:noFill/>
          </a:ln>
        </p:spPr>
      </p:pic>
      <p:sp>
        <p:nvSpPr>
          <p:cNvPr id="2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</a:rPr>
              <a:t>Adattípusok</a:t>
            </a:r>
            <a:endParaRPr b="0" lang="hu-H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533520" y="2057400"/>
            <a:ext cx="36572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  <a:tabLst>
                <a:tab algn="l" pos="758880"/>
              </a:tabLst>
            </a:pPr>
            <a:r>
              <a:rPr b="0" lang="en-US" sz="32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1</a:t>
            </a:r>
            <a:r>
              <a:rPr b="0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. numerikus adatok: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3962520" y="2133720"/>
            <a:ext cx="4723920" cy="172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legfeljebb 11 számjegy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normál alak (pl: 1,2E+11) 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ha nem fér ki: #####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838080" y="426708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5"/>
          <p:cNvSpPr/>
          <p:nvPr/>
        </p:nvSpPr>
        <p:spPr>
          <a:xfrm>
            <a:off x="762120" y="4267080"/>
            <a:ext cx="3123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Formázó eszköztár: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2324160" y="5085360"/>
            <a:ext cx="1599840" cy="761760"/>
          </a:xfrm>
          <a:prstGeom prst="wedgeRoundRectCallout">
            <a:avLst>
              <a:gd name="adj1" fmla="val 159625"/>
              <a:gd name="adj2" fmla="val -107917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pénznem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100 Ft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1143000" y="3414240"/>
            <a:ext cx="2437920" cy="837720"/>
          </a:xfrm>
          <a:prstGeom prst="wedgeRoundRectCallout">
            <a:avLst>
              <a:gd name="adj1" fmla="val 169149"/>
              <a:gd name="adj2" fmla="val 106402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ezres csoportosítás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10 000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7020360" y="4828320"/>
            <a:ext cx="2123280" cy="837720"/>
          </a:xfrm>
          <a:prstGeom prst="wedgeRoundRectCallout">
            <a:avLst>
              <a:gd name="adj1" fmla="val -104472"/>
              <a:gd name="adj2" fmla="val -20523"/>
              <a:gd name="adj3" fmla="val 16667"/>
            </a:avLst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tizedesjegyek száma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1000,00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</a:rPr>
              <a:t>Adattípusok</a:t>
            </a:r>
            <a:endParaRPr b="0" lang="hu-H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762120" y="1828800"/>
            <a:ext cx="8381520" cy="11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  <a:tabLst>
                <a:tab algn="l" pos="476280"/>
              </a:tabLst>
            </a:pPr>
            <a:r>
              <a:rPr b="0" lang="en-US" sz="32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2</a:t>
            </a:r>
            <a:r>
              <a:rPr b="0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. szöveges adatok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endParaRPr b="0" lang="en-US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7628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más típusú (pl. szám) adat esetén kezdődjön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‘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jellel!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62120" y="3581280"/>
            <a:ext cx="8152920" cy="172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476280"/>
                <a:tab algn="l" pos="669960"/>
              </a:tabLst>
            </a:pPr>
            <a:r>
              <a:rPr b="0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3. dátumok és idő: </a:t>
            </a:r>
            <a:endParaRPr b="0" lang="en-US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76280"/>
                <a:tab algn="l" pos="6699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sokféle alak megengedett…</a:t>
            </a:r>
            <a:endParaRPr b="0" lang="en-US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76280"/>
                <a:tab algn="l" pos="6699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r>
              <a:rPr b="0" lang="hu-HU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ulajdonképpen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szám &gt;dátum&lt; formátummal 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 descr=""/>
          <p:cNvPicPr/>
          <p:nvPr/>
        </p:nvPicPr>
        <p:blipFill>
          <a:blip r:embed="rId1"/>
          <a:srcRect l="19160" t="16599" r="73406" b="76870"/>
          <a:stretch/>
        </p:blipFill>
        <p:spPr>
          <a:xfrm>
            <a:off x="4931640" y="3798000"/>
            <a:ext cx="1080000" cy="710640"/>
          </a:xfrm>
          <a:prstGeom prst="rect">
            <a:avLst/>
          </a:prstGeom>
          <a:ln>
            <a:noFill/>
          </a:ln>
        </p:spPr>
      </p:pic>
      <p:sp>
        <p:nvSpPr>
          <p:cNvPr id="244" name="CustomShape 1"/>
          <p:cNvSpPr/>
          <p:nvPr/>
        </p:nvSpPr>
        <p:spPr>
          <a:xfrm>
            <a:off x="533520" y="2057400"/>
            <a:ext cx="8381520" cy="28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  <a:tabLst>
                <a:tab algn="l" pos="476280"/>
                <a:tab algn="l" pos="669960"/>
              </a:tabLst>
            </a:pPr>
            <a:r>
              <a:rPr b="0" lang="en-US" sz="32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4</a:t>
            </a:r>
            <a:r>
              <a:rPr b="0" lang="en-US" sz="2800" spc="-1" strike="noStrike">
                <a:solidFill>
                  <a:srgbClr val="275aff"/>
                </a:solidFill>
                <a:latin typeface="Times New Roman"/>
                <a:ea typeface="ＭＳ Ｐゴシック"/>
              </a:rPr>
              <a:t>. képletek: </a:t>
            </a:r>
            <a:endParaRPr b="0" lang="en-US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76280"/>
                <a:tab algn="l" pos="6699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= jellel kezdődik (szerkesztősoron megtalálható)</a:t>
            </a:r>
            <a:endParaRPr b="0" lang="en-US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76280"/>
                <a:tab algn="l" pos="6699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tartalmazhat függvényeket: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beszúrás/függvények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vagy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      ikon),</a:t>
            </a:r>
            <a:endParaRPr b="0" lang="en-US" sz="2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 charset="2"/>
              <a:buChar char=""/>
              <a:tabLst>
                <a:tab algn="l" pos="476280"/>
                <a:tab algn="l" pos="6699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cellahivatkozásokat...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</a:rPr>
              <a:t>Adattípusok</a:t>
            </a:r>
            <a:endParaRPr b="0" lang="hu-HU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Application>LibreOffice/6.4.7.2$Linux_X86_64 LibreOffice_project/40$Build-2</Application>
  <Words>539</Words>
  <Paragraphs>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2015-08-18T11:06:56Z</dcterms:created>
  <dc:creator>Biomechanika</dc:creator>
  <dc:description/>
  <dc:language>en-US</dc:language>
  <cp:lastModifiedBy>Katona Péter</cp:lastModifiedBy>
  <dcterms:modified xsi:type="dcterms:W3CDTF">2015-11-02T09:47:07Z</dcterms:modified>
  <cp:revision>33</cp:revision>
  <dc:subject/>
  <dc:title>Tantárgy neve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30</vt:i4>
  </property>
</Properties>
</file>